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39"/>
  </p:notesMasterIdLst>
  <p:sldIdLst>
    <p:sldId id="304" r:id="rId2"/>
    <p:sldId id="256" r:id="rId3"/>
    <p:sldId id="257" r:id="rId4"/>
    <p:sldId id="258" r:id="rId5"/>
    <p:sldId id="259" r:id="rId6"/>
    <p:sldId id="260" r:id="rId7"/>
    <p:sldId id="261" r:id="rId8"/>
    <p:sldId id="262" r:id="rId9"/>
    <p:sldId id="263" r:id="rId10"/>
    <p:sldId id="292" r:id="rId11"/>
    <p:sldId id="291" r:id="rId12"/>
    <p:sldId id="264" r:id="rId13"/>
    <p:sldId id="265" r:id="rId14"/>
    <p:sldId id="302" r:id="rId15"/>
    <p:sldId id="294" r:id="rId16"/>
    <p:sldId id="266" r:id="rId17"/>
    <p:sldId id="268" r:id="rId18"/>
    <p:sldId id="269" r:id="rId19"/>
    <p:sldId id="303" r:id="rId20"/>
    <p:sldId id="295" r:id="rId21"/>
    <p:sldId id="270" r:id="rId22"/>
    <p:sldId id="296" r:id="rId23"/>
    <p:sldId id="298" r:id="rId24"/>
    <p:sldId id="272" r:id="rId25"/>
    <p:sldId id="299" r:id="rId26"/>
    <p:sldId id="274" r:id="rId27"/>
    <p:sldId id="275" r:id="rId28"/>
    <p:sldId id="276" r:id="rId29"/>
    <p:sldId id="277" r:id="rId30"/>
    <p:sldId id="278" r:id="rId31"/>
    <p:sldId id="282" r:id="rId32"/>
    <p:sldId id="284" r:id="rId33"/>
    <p:sldId id="271" r:id="rId34"/>
    <p:sldId id="280" r:id="rId35"/>
    <p:sldId id="288" r:id="rId36"/>
    <p:sldId id="286" r:id="rId37"/>
    <p:sldId id="301"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6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smtClean="0">
              <a:latin typeface="Time New Roman"/>
            </a:rPr>
            <a:t>Dịch vụ thư điện tử</a:t>
          </a:r>
          <a:endParaRPr lang="en-US" sz="2400" b="1">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smtClean="0">
              <a:solidFill>
                <a:schemeClr val="accent4">
                  <a:lumMod val="20000"/>
                  <a:lumOff val="80000"/>
                </a:schemeClr>
              </a:solidFill>
              <a:latin typeface="Time New Roman"/>
            </a:rPr>
            <a:t>Ưu điểm</a:t>
          </a:r>
          <a:endParaRPr lang="en-US" sz="2400" b="1">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smtClean="0">
              <a:latin typeface="Time New Roman"/>
            </a:rPr>
            <a:t>Chi phí thấp</a:t>
          </a:r>
          <a:endParaRPr lang="en-US" sz="2400" b="1">
            <a:latin typeface="Time New Roman"/>
          </a:endParaRP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smtClean="0">
              <a:latin typeface="Time New Roman"/>
            </a:rPr>
            <a:t>Tiết kiệm thời gian</a:t>
          </a:r>
          <a:endParaRPr lang="en-US" sz="2400" b="1">
            <a:latin typeface="Time New Roman"/>
          </a:endParaRP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smtClean="0">
              <a:solidFill>
                <a:schemeClr val="accent4">
                  <a:lumMod val="20000"/>
                  <a:lumOff val="80000"/>
                </a:schemeClr>
              </a:solidFill>
              <a:latin typeface="Time New Roman"/>
            </a:rPr>
            <a:t>Nhược điểm</a:t>
          </a:r>
          <a:endParaRPr lang="en-US" sz="2400" b="1">
            <a:solidFill>
              <a:schemeClr val="accent4">
                <a:lumMod val="20000"/>
                <a:lumOff val="80000"/>
              </a:schemeClr>
            </a:solidFill>
            <a:latin typeface="Time New Roman"/>
          </a:endParaRP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smtClean="0">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smtClean="0">
              <a:latin typeface="Time New Roman"/>
            </a:rPr>
            <a:t>Thuận tiện</a:t>
          </a:r>
          <a:endParaRPr lang="en-US" sz="2400" b="1">
            <a:latin typeface="Time New Roman"/>
          </a:endParaRP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smtClean="0">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t>
        <a:bodyPr/>
        <a:lstStyle/>
        <a:p>
          <a:endParaRPr lang="en-US"/>
        </a:p>
      </dgm:t>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t>
        <a:bodyPr/>
        <a:lstStyle/>
        <a:p>
          <a:endParaRPr lang="en-US"/>
        </a:p>
      </dgm:t>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t>
        <a:bodyPr/>
        <a:lstStyle/>
        <a:p>
          <a:endParaRPr lang="en-US"/>
        </a:p>
      </dgm:t>
    </dgm:pt>
    <dgm:pt modelId="{8C2B0C81-62A7-454A-A46C-B2D8977C6E36}" type="pres">
      <dgm:prSet presAssocID="{E71ED00F-AD83-48AC-ADAD-E93ED29732E6}" presName="connTx" presStyleLbl="parChTrans1D2" presStyleIdx="0" presStyleCnt="2"/>
      <dgm:spPr/>
      <dgm:t>
        <a:bodyPr/>
        <a:lstStyle/>
        <a:p>
          <a:endParaRPr lang="en-US"/>
        </a:p>
      </dgm:t>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t>
        <a:bodyPr/>
        <a:lstStyle/>
        <a:p>
          <a:endParaRPr lang="en-US"/>
        </a:p>
      </dgm:t>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t>
        <a:bodyPr/>
        <a:lstStyle/>
        <a:p>
          <a:endParaRPr lang="en-US"/>
        </a:p>
      </dgm:t>
    </dgm:pt>
    <dgm:pt modelId="{6136476A-47C4-4182-92BE-4E712E833D2E}" type="pres">
      <dgm:prSet presAssocID="{95C9DFC7-D089-4626-8C3F-82DB0CCC0515}" presName="connTx" presStyleLbl="parChTrans1D3" presStyleIdx="0" presStyleCnt="5"/>
      <dgm:spPr/>
      <dgm:t>
        <a:bodyPr/>
        <a:lstStyle/>
        <a:p>
          <a:endParaRPr lang="en-US"/>
        </a:p>
      </dgm:t>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t>
        <a:bodyPr/>
        <a:lstStyle/>
        <a:p>
          <a:endParaRPr lang="en-US"/>
        </a:p>
      </dgm:t>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t>
        <a:bodyPr/>
        <a:lstStyle/>
        <a:p>
          <a:endParaRPr lang="en-US"/>
        </a:p>
      </dgm:t>
    </dgm:pt>
    <dgm:pt modelId="{0156F851-94FB-4ECB-BBB5-0A5C065B9B25}" type="pres">
      <dgm:prSet presAssocID="{29EEBC47-97BD-464B-9FAE-3B2B796B0CA6}" presName="connTx" presStyleLbl="parChTrans1D3" presStyleIdx="1" presStyleCnt="5"/>
      <dgm:spPr/>
      <dgm:t>
        <a:bodyPr/>
        <a:lstStyle/>
        <a:p>
          <a:endParaRPr lang="en-US"/>
        </a:p>
      </dgm:t>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t>
        <a:bodyPr/>
        <a:lstStyle/>
        <a:p>
          <a:endParaRPr lang="en-US"/>
        </a:p>
      </dgm:t>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t>
        <a:bodyPr/>
        <a:lstStyle/>
        <a:p>
          <a:endParaRPr lang="en-US"/>
        </a:p>
      </dgm:t>
    </dgm:pt>
    <dgm:pt modelId="{0303925C-CB2D-4602-8C8F-D99FE45D1BE6}" type="pres">
      <dgm:prSet presAssocID="{8575B3C9-9750-4C9E-8BF0-0BF49FF1E337}" presName="connTx" presStyleLbl="parChTrans1D3" presStyleIdx="2" presStyleCnt="5"/>
      <dgm:spPr/>
      <dgm:t>
        <a:bodyPr/>
        <a:lstStyle/>
        <a:p>
          <a:endParaRPr lang="en-US"/>
        </a:p>
      </dgm:t>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t>
        <a:bodyPr/>
        <a:lstStyle/>
        <a:p>
          <a:endParaRPr lang="en-US"/>
        </a:p>
      </dgm:t>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t>
        <a:bodyPr/>
        <a:lstStyle/>
        <a:p>
          <a:endParaRPr lang="en-US"/>
        </a:p>
      </dgm:t>
    </dgm:pt>
    <dgm:pt modelId="{0C110EB8-3002-49C5-BF6A-FD10B5F8A1BE}" type="pres">
      <dgm:prSet presAssocID="{21990DD6-7763-4428-8EC3-74C52FCA1247}" presName="connTx" presStyleLbl="parChTrans1D2" presStyleIdx="1" presStyleCnt="2"/>
      <dgm:spPr/>
      <dgm:t>
        <a:bodyPr/>
        <a:lstStyle/>
        <a:p>
          <a:endParaRPr lang="en-US"/>
        </a:p>
      </dgm:t>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t>
        <a:bodyPr/>
        <a:lstStyle/>
        <a:p>
          <a:endParaRPr lang="en-US"/>
        </a:p>
      </dgm:t>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t>
        <a:bodyPr/>
        <a:lstStyle/>
        <a:p>
          <a:endParaRPr lang="en-US"/>
        </a:p>
      </dgm:t>
    </dgm:pt>
    <dgm:pt modelId="{19E639FE-8A57-4864-9FB4-B62CBBCA7FB5}" type="pres">
      <dgm:prSet presAssocID="{7AD6A336-9D70-455D-93CA-78A781EA4263}" presName="connTx" presStyleLbl="parChTrans1D3" presStyleIdx="3" presStyleCnt="5"/>
      <dgm:spPr/>
      <dgm:t>
        <a:bodyPr/>
        <a:lstStyle/>
        <a:p>
          <a:endParaRPr lang="en-US"/>
        </a:p>
      </dgm:t>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t>
        <a:bodyPr/>
        <a:lstStyle/>
        <a:p>
          <a:endParaRPr lang="en-US"/>
        </a:p>
      </dgm:t>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t>
        <a:bodyPr/>
        <a:lstStyle/>
        <a:p>
          <a:endParaRPr lang="en-US"/>
        </a:p>
      </dgm:t>
    </dgm:pt>
    <dgm:pt modelId="{1E68CBCC-2995-416D-9361-96B53A1CC2D7}" type="pres">
      <dgm:prSet presAssocID="{09A213BE-0BEC-4C84-8770-2C789740D3D3}" presName="connTx" presStyleLbl="parChTrans1D3" presStyleIdx="4" presStyleCnt="5"/>
      <dgm:spPr/>
      <dgm:t>
        <a:bodyPr/>
        <a:lstStyle/>
        <a:p>
          <a:endParaRPr lang="en-US"/>
        </a:p>
      </dgm:t>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t>
        <a:bodyPr/>
        <a:lstStyle/>
        <a:p>
          <a:endParaRPr lang="en-US"/>
        </a:p>
      </dgm:t>
    </dgm:pt>
    <dgm:pt modelId="{937C5308-3C33-4DC3-A3DC-9815BBE73F02}" type="pres">
      <dgm:prSet presAssocID="{412EAD79-B51D-48E7-8801-AD905706A7B8}" presName="level3hierChild" presStyleCnt="0"/>
      <dgm:spPr/>
    </dgm:pt>
  </dgm:ptLst>
  <dgm:cxnLst>
    <dgm:cxn modelId="{F67E228A-DFAF-4E61-AC33-16EE344EC157}" type="presOf" srcId="{E71ED00F-AD83-48AC-ADAD-E93ED29732E6}" destId="{8C2B0C81-62A7-454A-A46C-B2D8977C6E36}" srcOrd="1"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C86C8D00-B782-4E88-82C0-EF688EC7F8D2}" type="presOf" srcId="{E71ED00F-AD83-48AC-ADAD-E93ED29732E6}" destId="{F796D161-A72C-4053-BBF6-824E8BC14975}"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D4DC917E-A6BE-4BD8-BB96-150CD8E117D8}" type="presOf" srcId="{FC6B1531-5D20-424F-8D5A-E25D7758CD09}" destId="{B5D81E96-4F1E-4951-BCF3-EF990FD8785F}"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AA9FF1A0-9ABE-48AC-8365-E0E2BF3395AA}" srcId="{E81146B1-E581-41C0-9DF2-17AAC32600DA}" destId="{65FC3CEF-A622-43B4-9A74-D651FC76D7BD}" srcOrd="0" destOrd="0" parTransId="{95C9DFC7-D089-4626-8C3F-82DB0CCC0515}" sibTransId="{055DB330-732D-4BB1-993B-5D0440BEF6F7}"/>
    <dgm:cxn modelId="{9EDB2667-9FC4-48F6-87EF-BFC6FFA03BB6}" type="presOf" srcId="{95C9DFC7-D089-4626-8C3F-82DB0CCC0515}" destId="{6136476A-47C4-4182-92BE-4E712E833D2E}" srcOrd="1" destOrd="0" presId="urn:microsoft.com/office/officeart/2005/8/layout/hierarchy2"/>
    <dgm:cxn modelId="{1CF09B21-2B24-4650-ADDE-B415FA4385F5}" type="presOf" srcId="{21990DD6-7763-4428-8EC3-74C52FCA1247}" destId="{E5EAFD81-8457-45CF-804F-05ADA0499770}"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1D0CB6F4-8940-419D-9FDF-EDCA96C13DB9}" srcId="{E81146B1-E581-41C0-9DF2-17AAC32600DA}" destId="{604A476E-620A-42C6-9C55-E7D58933382C}" srcOrd="1" destOrd="0" parTransId="{29EEBC47-97BD-464B-9FAE-3B2B796B0CA6}" sibTransId="{642DE328-91C6-416A-9247-48C7C7596534}"/>
    <dgm:cxn modelId="{BE79E0B0-AAF5-41E4-A1AD-91F74117DD18}" srcId="{FC6B1531-5D20-424F-8D5A-E25D7758CD09}" destId="{81B6FA38-EF9F-49FF-932F-6880B1190DE2}" srcOrd="0" destOrd="0" parTransId="{161DE9C2-B3F7-4B88-BB4E-45F1ABA02D06}" sibTransId="{53C9B7A9-E7FF-4992-8E37-08C00D2A2BA8}"/>
    <dgm:cxn modelId="{4A3FEEE7-2A84-440B-A90B-101A00875AE1}" srcId="{81B6FA38-EF9F-49FF-932F-6880B1190DE2}" destId="{E81146B1-E581-41C0-9DF2-17AAC32600DA}" srcOrd="0" destOrd="0" parTransId="{E71ED00F-AD83-48AC-ADAD-E93ED29732E6}" sibTransId="{DEE87869-F466-4B6D-A719-A22FAC8AD65F}"/>
    <dgm:cxn modelId="{B18F843C-2A13-4A22-BA39-EF82C4C935E1}" type="presOf" srcId="{8575B3C9-9750-4C9E-8BF0-0BF49FF1E337}" destId="{0303925C-CB2D-4602-8C8F-D99FE45D1BE6}" srcOrd="1"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6109D9F2-3424-4979-BF5B-F2D326E05292}" srcId="{E81146B1-E581-41C0-9DF2-17AAC32600DA}" destId="{CA4400C5-3DAC-48F0-A153-9F6D89BB12A0}" srcOrd="2" destOrd="0" parTransId="{8575B3C9-9750-4C9E-8BF0-0BF49FF1E337}" sibTransId="{B26AE15B-7931-4EAA-84FD-8D783DE3BC69}"/>
    <dgm:cxn modelId="{A76EE5B8-027A-4D36-A295-360D9B4EFE6A}" type="presOf" srcId="{21990DD6-7763-4428-8EC3-74C52FCA1247}" destId="{0C110EB8-3002-49C5-BF6A-FD10B5F8A1B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0FD6A9F2-39D0-473D-BDE7-2695953F3F6D}" type="presOf" srcId="{CA4400C5-3DAC-48F0-A153-9F6D89BB12A0}" destId="{4D260A48-B867-43E6-B5C1-D64D913F784C}" srcOrd="0" destOrd="0" presId="urn:microsoft.com/office/officeart/2005/8/layout/hierarchy2"/>
    <dgm:cxn modelId="{9BAB00D1-FEB5-4A34-A436-EA03D4E7B5BA}" type="presOf" srcId="{7AD6A336-9D70-455D-93CA-78A781EA4263}" destId="{19E639FE-8A57-4864-9FB4-B62CBBCA7FB5}" srcOrd="1" destOrd="0" presId="urn:microsoft.com/office/officeart/2005/8/layout/hierarchy2"/>
    <dgm:cxn modelId="{7323F2A5-DD15-4288-8F73-D33DE9109370}" type="presOf" srcId="{7AD6A336-9D70-455D-93CA-78A781EA4263}" destId="{851225EF-4DEE-48AD-AB1A-D21722241DE0}" srcOrd="0"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225A7590-777C-40FA-A329-C45A52620C77}" type="presOf" srcId="{95C9DFC7-D089-4626-8C3F-82DB0CCC0515}" destId="{AB58FA85-922E-497C-BCD0-0FB99F87FF9F}" srcOrd="0" destOrd="0" presId="urn:microsoft.com/office/officeart/2005/8/layout/hierarchy2"/>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Dịch vụ thư điện tử</a:t>
          </a:r>
          <a:endParaRPr lang="en-US" sz="2400" b="1" kern="1200">
            <a:latin typeface="Time New Roman"/>
          </a:endParaRP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Ưu điểm</a:t>
          </a:r>
          <a:endParaRPr lang="en-US" sz="2400" b="1" kern="1200">
            <a:solidFill>
              <a:schemeClr val="accent4">
                <a:lumMod val="20000"/>
                <a:lumOff val="80000"/>
              </a:schemeClr>
            </a:solidFill>
            <a:latin typeface="Time New Roman"/>
          </a:endParaRP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Chi phí thấp</a:t>
          </a:r>
          <a:endParaRPr lang="en-US" sz="2400" b="1" kern="1200">
            <a:latin typeface="Time New Roman"/>
          </a:endParaRP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Tiết kiệm thời gian</a:t>
          </a:r>
          <a:endParaRPr lang="en-US" sz="2400" b="1" kern="1200">
            <a:latin typeface="Time New Roman"/>
          </a:endParaRP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Thuận tiện</a:t>
          </a:r>
          <a:endParaRPr lang="en-US" sz="2400" b="1" kern="1200">
            <a:latin typeface="Time New Roman"/>
          </a:endParaRP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Nhược điểm</a:t>
          </a:r>
          <a:endParaRPr lang="en-US" sz="2400" b="1" kern="1200">
            <a:solidFill>
              <a:schemeClr val="accent4">
                <a:lumMod val="20000"/>
                <a:lumOff val="80000"/>
              </a:schemeClr>
            </a:solidFill>
            <a:latin typeface="Time New Roman"/>
          </a:endParaRP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2</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1039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2340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410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smtClean="0"/>
              <a:t>Bài 8: Thư Điện Tử</a:t>
            </a:r>
            <a:endParaRPr lang="en-US"/>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6/28/2024</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smtClean="0">
                <a:ln w="0"/>
                <a:solidFill>
                  <a:schemeClr val="accent3">
                    <a:lumMod val="75000"/>
                  </a:schemeClr>
                </a:solidFill>
                <a:effectLst>
                  <a:reflection blurRad="6350" stA="53000" endA="300" endPos="35500" dir="5400000" sy="-90000" algn="bl" rotWithShape="0"/>
                </a:effectLst>
              </a:rPr>
              <a:t>Tin</a:t>
            </a:r>
            <a:r>
              <a:rPr lang="en-US" sz="2400" b="1" cap="none" spc="0" baseline="0" smtClean="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6/28/2024</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138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762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B62E2-5CCD-4648-9A7B-F722F6990205}"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58572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B62E2-5CCD-4648-9A7B-F722F6990205}" type="datetimeFigureOut">
              <a:rPr lang="en-US" smtClean="0"/>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6347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B62E2-5CCD-4648-9A7B-F722F6990205}" type="datetimeFigureOut">
              <a:rPr lang="en-US" smtClean="0"/>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2817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5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2719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79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62E2-5CCD-4648-9A7B-F722F6990205}" type="datetimeFigureOut">
              <a:rPr lang="en-US" smtClean="0"/>
              <a:t>6/28/2024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894703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9.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9.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3"/><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7.png"/><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3"/><Relationship Id="rId7" Type="http://schemas.openxmlformats.org/officeDocument/2006/relationships/image" Target="../media/image30.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oleObject3.bin"/><Relationship Id="rId4" Type="http://schemas.openxmlformats.org/officeDocument/2006/relationships/image" Target="../media/image10.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oleObject" Target="../embeddings/oleObject6.bin"/><Relationship Id="rId4" Type="http://schemas.openxmlformats.org/officeDocument/2006/relationships/image" Target="../media/image10.pn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2"/>
          <p:cNvSpPr txBox="1">
            <a:spLocks noChangeArrowheads="1"/>
          </p:cNvSpPr>
          <p:nvPr/>
        </p:nvSpPr>
        <p:spPr bwMode="auto">
          <a:xfrm>
            <a:off x="3415555" y="1377046"/>
            <a:ext cx="5907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3200">
                <a:solidFill>
                  <a:srgbClr val="FF0000"/>
                </a:solidFill>
                <a:latin typeface=".Vn3DH" panose="020B7200000000000000" pitchFamily="34" charset="0"/>
              </a:defRPr>
            </a:lvl1pPr>
            <a:lvl2pPr marL="742950" indent="-285750" defTabSz="685800">
              <a:defRPr sz="3200">
                <a:solidFill>
                  <a:srgbClr val="FF0000"/>
                </a:solidFill>
                <a:latin typeface=".Vn3DH" panose="020B7200000000000000" pitchFamily="34" charset="0"/>
              </a:defRPr>
            </a:lvl2pPr>
            <a:lvl3pPr marL="1143000" indent="-228600" defTabSz="685800">
              <a:defRPr sz="3200">
                <a:solidFill>
                  <a:srgbClr val="FF0000"/>
                </a:solidFill>
                <a:latin typeface=".Vn3DH" panose="020B7200000000000000" pitchFamily="34" charset="0"/>
              </a:defRPr>
            </a:lvl3pPr>
            <a:lvl4pPr marL="1600200" indent="-228600" defTabSz="685800">
              <a:defRPr sz="3200">
                <a:solidFill>
                  <a:srgbClr val="FF0000"/>
                </a:solidFill>
                <a:latin typeface=".Vn3DH" panose="020B7200000000000000" pitchFamily="34" charset="0"/>
              </a:defRPr>
            </a:lvl4pPr>
            <a:lvl5pPr marL="2057400" indent="-228600" defTabSz="685800">
              <a:defRPr sz="3200">
                <a:solidFill>
                  <a:srgbClr val="FF0000"/>
                </a:solidFill>
                <a:latin typeface=".Vn3DH" panose="020B7200000000000000" pitchFamily="34" charset="0"/>
              </a:defRPr>
            </a:lvl5pPr>
            <a:lvl6pPr marL="2514600" indent="-228600" defTabSz="685800" eaLnBrk="0" fontAlgn="base" hangingPunct="0">
              <a:spcBef>
                <a:spcPct val="0"/>
              </a:spcBef>
              <a:spcAft>
                <a:spcPct val="0"/>
              </a:spcAft>
              <a:defRPr sz="3200">
                <a:solidFill>
                  <a:srgbClr val="FF0000"/>
                </a:solidFill>
                <a:latin typeface=".Vn3DH" panose="020B7200000000000000" pitchFamily="34" charset="0"/>
              </a:defRPr>
            </a:lvl6pPr>
            <a:lvl7pPr marL="2971800" indent="-228600" defTabSz="685800" eaLnBrk="0" fontAlgn="base" hangingPunct="0">
              <a:spcBef>
                <a:spcPct val="0"/>
              </a:spcBef>
              <a:spcAft>
                <a:spcPct val="0"/>
              </a:spcAft>
              <a:defRPr sz="3200">
                <a:solidFill>
                  <a:srgbClr val="FF0000"/>
                </a:solidFill>
                <a:latin typeface=".Vn3DH" panose="020B7200000000000000" pitchFamily="34" charset="0"/>
              </a:defRPr>
            </a:lvl7pPr>
            <a:lvl8pPr marL="3429000" indent="-228600" defTabSz="685800" eaLnBrk="0" fontAlgn="base" hangingPunct="0">
              <a:spcBef>
                <a:spcPct val="0"/>
              </a:spcBef>
              <a:spcAft>
                <a:spcPct val="0"/>
              </a:spcAft>
              <a:defRPr sz="3200">
                <a:solidFill>
                  <a:srgbClr val="FF0000"/>
                </a:solidFill>
                <a:latin typeface=".Vn3DH" panose="020B7200000000000000" pitchFamily="34" charset="0"/>
              </a:defRPr>
            </a:lvl8pPr>
            <a:lvl9pPr marL="3886200" indent="-228600" defTabSz="685800" eaLnBrk="0" fontAlgn="base" hangingPunct="0">
              <a:spcBef>
                <a:spcPct val="0"/>
              </a:spcBef>
              <a:spcAft>
                <a:spcPct val="0"/>
              </a:spcAft>
              <a:defRPr sz="3200">
                <a:solidFill>
                  <a:srgbClr val="FF0000"/>
                </a:solidFill>
                <a:latin typeface=".Vn3DH" panose="020B7200000000000000" pitchFamily="34" charset="0"/>
              </a:defRPr>
            </a:lvl9pPr>
          </a:lstStyle>
          <a:p>
            <a:pPr defTabSz="289322" fontAlgn="base">
              <a:spcBef>
                <a:spcPct val="0"/>
              </a:spcBef>
              <a:spcAft>
                <a:spcPct val="0"/>
              </a:spcAft>
              <a:defRPr/>
            </a:pPr>
            <a:r>
              <a:rPr lang="vi-VN" altLang="vi-VN" sz="4000" b="1" dirty="0">
                <a:solidFill>
                  <a:srgbClr val="203864"/>
                </a:solidFill>
                <a:latin typeface="Calibri" panose="020F0502020204030204" pitchFamily="34" charset="0"/>
              </a:rPr>
              <a:t>TRƯỜNG THCS LONG BIÊN</a:t>
            </a:r>
          </a:p>
        </p:txBody>
      </p:sp>
      <p:sp>
        <p:nvSpPr>
          <p:cNvPr id="4100" name="TextBox 4"/>
          <p:cNvSpPr txBox="1">
            <a:spLocks noChangeArrowheads="1"/>
          </p:cNvSpPr>
          <p:nvPr/>
        </p:nvSpPr>
        <p:spPr bwMode="auto">
          <a:xfrm>
            <a:off x="3454734" y="2977160"/>
            <a:ext cx="540398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3200">
                <a:solidFill>
                  <a:srgbClr val="FF0000"/>
                </a:solidFill>
                <a:latin typeface=".Vn3DH" panose="020B7200000000000000" pitchFamily="34" charset="0"/>
              </a:defRPr>
            </a:lvl1pPr>
            <a:lvl2pPr marL="742950" indent="-285750" defTabSz="685800">
              <a:defRPr sz="3200">
                <a:solidFill>
                  <a:srgbClr val="FF0000"/>
                </a:solidFill>
                <a:latin typeface=".Vn3DH" panose="020B7200000000000000" pitchFamily="34" charset="0"/>
              </a:defRPr>
            </a:lvl2pPr>
            <a:lvl3pPr marL="1143000" indent="-228600" defTabSz="685800">
              <a:defRPr sz="3200">
                <a:solidFill>
                  <a:srgbClr val="FF0000"/>
                </a:solidFill>
                <a:latin typeface=".Vn3DH" panose="020B7200000000000000" pitchFamily="34" charset="0"/>
              </a:defRPr>
            </a:lvl3pPr>
            <a:lvl4pPr marL="1600200" indent="-228600" defTabSz="685800">
              <a:defRPr sz="3200">
                <a:solidFill>
                  <a:srgbClr val="FF0000"/>
                </a:solidFill>
                <a:latin typeface=".Vn3DH" panose="020B7200000000000000" pitchFamily="34" charset="0"/>
              </a:defRPr>
            </a:lvl4pPr>
            <a:lvl5pPr marL="2057400" indent="-228600" defTabSz="685800">
              <a:defRPr sz="3200">
                <a:solidFill>
                  <a:srgbClr val="FF0000"/>
                </a:solidFill>
                <a:latin typeface=".Vn3DH" panose="020B7200000000000000" pitchFamily="34" charset="0"/>
              </a:defRPr>
            </a:lvl5pPr>
            <a:lvl6pPr marL="2514600" indent="-228600" defTabSz="685800" eaLnBrk="0" fontAlgn="base" hangingPunct="0">
              <a:spcBef>
                <a:spcPct val="0"/>
              </a:spcBef>
              <a:spcAft>
                <a:spcPct val="0"/>
              </a:spcAft>
              <a:defRPr sz="3200">
                <a:solidFill>
                  <a:srgbClr val="FF0000"/>
                </a:solidFill>
                <a:latin typeface=".Vn3DH" panose="020B7200000000000000" pitchFamily="34" charset="0"/>
              </a:defRPr>
            </a:lvl6pPr>
            <a:lvl7pPr marL="2971800" indent="-228600" defTabSz="685800" eaLnBrk="0" fontAlgn="base" hangingPunct="0">
              <a:spcBef>
                <a:spcPct val="0"/>
              </a:spcBef>
              <a:spcAft>
                <a:spcPct val="0"/>
              </a:spcAft>
              <a:defRPr sz="3200">
                <a:solidFill>
                  <a:srgbClr val="FF0000"/>
                </a:solidFill>
                <a:latin typeface=".Vn3DH" panose="020B7200000000000000" pitchFamily="34" charset="0"/>
              </a:defRPr>
            </a:lvl7pPr>
            <a:lvl8pPr marL="3429000" indent="-228600" defTabSz="685800" eaLnBrk="0" fontAlgn="base" hangingPunct="0">
              <a:spcBef>
                <a:spcPct val="0"/>
              </a:spcBef>
              <a:spcAft>
                <a:spcPct val="0"/>
              </a:spcAft>
              <a:defRPr sz="3200">
                <a:solidFill>
                  <a:srgbClr val="FF0000"/>
                </a:solidFill>
                <a:latin typeface=".Vn3DH" panose="020B7200000000000000" pitchFamily="34" charset="0"/>
              </a:defRPr>
            </a:lvl8pPr>
            <a:lvl9pPr marL="3886200" indent="-228600" defTabSz="685800" eaLnBrk="0" fontAlgn="base" hangingPunct="0">
              <a:spcBef>
                <a:spcPct val="0"/>
              </a:spcBef>
              <a:spcAft>
                <a:spcPct val="0"/>
              </a:spcAft>
              <a:defRPr sz="3200">
                <a:solidFill>
                  <a:srgbClr val="FF0000"/>
                </a:solidFill>
                <a:latin typeface=".Vn3DH" panose="020B7200000000000000" pitchFamily="34" charset="0"/>
              </a:defRPr>
            </a:lvl9pPr>
          </a:lstStyle>
          <a:p>
            <a:pPr algn="ctr" defTabSz="289322" fontAlgn="base">
              <a:spcBef>
                <a:spcPct val="0"/>
              </a:spcBef>
              <a:spcAft>
                <a:spcPct val="0"/>
              </a:spcAft>
              <a:defRPr/>
            </a:pPr>
            <a:r>
              <a:rPr lang="vi-VN" altLang="vi-VN" sz="2800" b="1" dirty="0">
                <a:solidFill>
                  <a:srgbClr val="C00000"/>
                </a:solidFill>
                <a:latin typeface="+mj-lt"/>
              </a:rPr>
              <a:t>BÀI GIẢNG Đ</a:t>
            </a:r>
            <a:r>
              <a:rPr lang="en-US" altLang="vi-VN" sz="2800" b="1" dirty="0">
                <a:solidFill>
                  <a:srgbClr val="C00000"/>
                </a:solidFill>
                <a:latin typeface="+mj-lt"/>
              </a:rPr>
              <a:t>IỆN TỬ </a:t>
            </a:r>
            <a:r>
              <a:rPr lang="vi-VN" altLang="vi-VN" sz="2800" b="1" dirty="0">
                <a:solidFill>
                  <a:srgbClr val="C00000"/>
                </a:solidFill>
                <a:latin typeface="+mj-lt"/>
              </a:rPr>
              <a:t>MÔN T</a:t>
            </a:r>
            <a:r>
              <a:rPr lang="en-US" altLang="vi-VN" sz="2800" b="1" dirty="0">
                <a:solidFill>
                  <a:srgbClr val="C00000"/>
                </a:solidFill>
                <a:latin typeface="+mj-lt"/>
              </a:rPr>
              <a:t>IN</a:t>
            </a:r>
            <a:r>
              <a:rPr lang="vi-VN" altLang="vi-VN" sz="2800" b="1" dirty="0">
                <a:solidFill>
                  <a:srgbClr val="C00000"/>
                </a:solidFill>
                <a:latin typeface="+mj-lt"/>
              </a:rPr>
              <a:t> 6</a:t>
            </a:r>
            <a:endParaRPr lang="en-US" altLang="vi-VN" sz="2800" b="1" dirty="0">
              <a:solidFill>
                <a:srgbClr val="C00000"/>
              </a:solidFill>
              <a:latin typeface="+mj-lt"/>
            </a:endParaRPr>
          </a:p>
          <a:p>
            <a:pPr algn="ctr" defTabSz="289322" fontAlgn="base">
              <a:spcBef>
                <a:spcPct val="0"/>
              </a:spcBef>
              <a:spcAft>
                <a:spcPct val="0"/>
              </a:spcAft>
              <a:defRPr/>
            </a:pPr>
            <a:r>
              <a:rPr lang="en-US" altLang="vi-VN" sz="2800" b="1" dirty="0" err="1">
                <a:solidFill>
                  <a:srgbClr val="C00000"/>
                </a:solidFill>
                <a:latin typeface="+mj-lt"/>
              </a:rPr>
              <a:t>Tiết</a:t>
            </a:r>
            <a:r>
              <a:rPr lang="en-US" altLang="vi-VN" sz="2800" b="1" dirty="0">
                <a:solidFill>
                  <a:srgbClr val="C00000"/>
                </a:solidFill>
                <a:latin typeface="+mj-lt"/>
              </a:rPr>
              <a:t> </a:t>
            </a:r>
            <a:r>
              <a:rPr lang="en-US" altLang="vi-VN" sz="2800" b="1" dirty="0" smtClean="0">
                <a:solidFill>
                  <a:srgbClr val="C00000"/>
                </a:solidFill>
                <a:latin typeface="+mj-lt"/>
              </a:rPr>
              <a:t>13 </a:t>
            </a:r>
            <a:r>
              <a:rPr lang="vi-VN" altLang="vi-VN" sz="2800" b="1" dirty="0" smtClean="0">
                <a:solidFill>
                  <a:srgbClr val="C00000"/>
                </a:solidFill>
                <a:latin typeface="+mj-lt"/>
              </a:rPr>
              <a:t>+</a:t>
            </a:r>
            <a:r>
              <a:rPr lang="en-US" altLang="vi-VN" sz="2800" b="1" smtClean="0">
                <a:solidFill>
                  <a:srgbClr val="C00000"/>
                </a:solidFill>
                <a:latin typeface="+mj-lt"/>
              </a:rPr>
              <a:t> 14</a:t>
            </a:r>
            <a:endParaRPr lang="en-US" altLang="vi-VN" sz="2800" b="1" dirty="0">
              <a:solidFill>
                <a:srgbClr val="C00000"/>
              </a:solidFill>
              <a:latin typeface="+mj-lt"/>
            </a:endParaRPr>
          </a:p>
          <a:p>
            <a:pPr algn="ctr" defTabSz="289322" fontAlgn="base">
              <a:spcBef>
                <a:spcPct val="0"/>
              </a:spcBef>
              <a:spcAft>
                <a:spcPct val="0"/>
              </a:spcAft>
              <a:defRPr/>
            </a:pPr>
            <a:r>
              <a:rPr lang="en-US" altLang="vi-VN" sz="2800" b="1" dirty="0" err="1">
                <a:solidFill>
                  <a:srgbClr val="C00000"/>
                </a:solidFill>
                <a:latin typeface="+mj-lt"/>
              </a:rPr>
              <a:t>Bài</a:t>
            </a:r>
            <a:r>
              <a:rPr lang="en-US" altLang="vi-VN" sz="2800" b="1" dirty="0">
                <a:solidFill>
                  <a:srgbClr val="C00000"/>
                </a:solidFill>
                <a:latin typeface="+mj-lt"/>
              </a:rPr>
              <a:t> </a:t>
            </a:r>
            <a:r>
              <a:rPr lang="vi-VN" altLang="vi-VN" sz="2800" b="1" dirty="0" smtClean="0">
                <a:solidFill>
                  <a:srgbClr val="C00000"/>
                </a:solidFill>
                <a:latin typeface="+mj-lt"/>
              </a:rPr>
              <a:t>8</a:t>
            </a:r>
            <a:r>
              <a:rPr lang="en-US" altLang="vi-VN" sz="2800" b="1" dirty="0" smtClean="0">
                <a:solidFill>
                  <a:srgbClr val="C00000"/>
                </a:solidFill>
                <a:latin typeface="+mj-lt"/>
              </a:rPr>
              <a:t>: </a:t>
            </a:r>
            <a:r>
              <a:rPr lang="vi-VN" altLang="vi-VN" sz="2800" b="1" dirty="0" smtClean="0">
                <a:solidFill>
                  <a:srgbClr val="C00000"/>
                </a:solidFill>
                <a:latin typeface="+mj-lt"/>
              </a:rPr>
              <a:t>THƯ</a:t>
            </a:r>
            <a:r>
              <a:rPr lang="en-US" altLang="vi-VN" sz="2800" b="1" dirty="0">
                <a:solidFill>
                  <a:srgbClr val="C00000"/>
                </a:solidFill>
                <a:latin typeface="+mj-lt"/>
              </a:rPr>
              <a:t> ĐIỆN TỬ</a:t>
            </a: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endParaRPr lang="en-US" altLang="vi-VN" sz="2000" dirty="0">
              <a:solidFill>
                <a:srgbClr val="6600CC"/>
              </a:solidFill>
              <a:latin typeface="Times New Roman" panose="02020603050405020304" pitchFamily="18" charset="0"/>
              <a:cs typeface="Times New Roman" panose="02020603050405020304" pitchFamily="18" charset="0"/>
            </a:endParaRPr>
          </a:p>
          <a:p>
            <a:pPr algn="ctr" defTabSz="289322" fontAlgn="base">
              <a:spcBef>
                <a:spcPct val="0"/>
              </a:spcBef>
              <a:spcAft>
                <a:spcPct val="0"/>
              </a:spcAft>
              <a:defRPr/>
            </a:pPr>
            <a:r>
              <a:rPr lang="en-US" altLang="vi-VN" sz="2000" dirty="0">
                <a:solidFill>
                  <a:srgbClr val="6600CC"/>
                </a:solidFill>
                <a:latin typeface="Times New Roman" panose="02020603050405020304" pitchFamily="18" charset="0"/>
                <a:cs typeface="Times New Roman" panose="02020603050405020304" pitchFamily="18" charset="0"/>
              </a:rPr>
              <a:t>GV: TRẦN XUÂN THÀNH</a:t>
            </a:r>
          </a:p>
          <a:p>
            <a:pPr algn="ctr" defTabSz="289322" fontAlgn="base">
              <a:spcBef>
                <a:spcPct val="0"/>
              </a:spcBef>
              <a:spcAft>
                <a:spcPct val="0"/>
              </a:spcAft>
              <a:defRPr/>
            </a:pPr>
            <a:endParaRPr lang="vi-VN" altLang="vi-VN" sz="2000" b="1" dirty="0">
              <a:solidFill>
                <a:srgbClr val="C00000"/>
              </a:solidFill>
              <a:latin typeface="Calibri" panose="020F0502020204030204" pitchFamily="34" charset="0"/>
            </a:endParaRPr>
          </a:p>
        </p:txBody>
      </p:sp>
      <p:pic>
        <p:nvPicPr>
          <p:cNvPr id="5125" name="Picture 3" descr="Applicati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124" y="2314578"/>
            <a:ext cx="335756" cy="4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22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smtClean="0">
              <a:latin typeface="Times New Roman" panose="02020603050405020304" pitchFamily="18" charset="0"/>
              <a:ea typeface="VNI-Times"/>
              <a:cs typeface="Times New Roman" panose="02020603050405020304" pitchFamily="18" charset="0"/>
            </a:endParaRPr>
          </a:p>
          <a:p>
            <a:pPr algn="just"/>
            <a:r>
              <a:rPr lang="vi-VN" sz="2800" b="1" smtClean="0">
                <a:latin typeface="Times New Roman" panose="02020603050405020304" pitchFamily="18" charset="0"/>
                <a:ea typeface="VNI-Times"/>
                <a:cs typeface="Times New Roman" panose="02020603050405020304" pitchFamily="18" charset="0"/>
              </a:rPr>
              <a:t>Hãy </a:t>
            </a:r>
            <a:r>
              <a:rPr lang="vi-VN" sz="2800" b="1">
                <a:latin typeface="Times New Roman" panose="02020603050405020304" pitchFamily="18" charset="0"/>
                <a:ea typeface="VNI-Times"/>
                <a:cs typeface="Times New Roman" panose="02020603050405020304" pitchFamily="18" charset="0"/>
              </a:rPr>
              <a:t>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a:t>
            </a:r>
            <a:r>
              <a:rPr lang="vi-VN" sz="2800" b="1" smtClean="0">
                <a:latin typeface="Times New Roman" panose="02020603050405020304" pitchFamily="18" charset="0"/>
                <a:ea typeface="VNI-Times"/>
                <a:cs typeface="Times New Roman" panose="02020603050405020304" pitchFamily="18" charset="0"/>
              </a:rPr>
              <a:t>thích</a:t>
            </a:r>
            <a:r>
              <a:rPr lang="en-US" sz="2800" b="1" smtClean="0">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Cách </a:t>
            </a:r>
            <a:r>
              <a:rPr lang="vi-VN" sz="2400" b="1">
                <a:solidFill>
                  <a:srgbClr val="002060"/>
                </a:solidFill>
                <a:latin typeface="Times New Roman" panose="02020603050405020304" pitchFamily="18" charset="0"/>
                <a:ea typeface="Times New Roman" panose="02020603050405020304" pitchFamily="18" charset="0"/>
              </a:rPr>
              <a:t>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Thư </a:t>
            </a:r>
            <a:r>
              <a:rPr lang="vi-VN" sz="2400" b="1">
                <a:solidFill>
                  <a:srgbClr val="002060"/>
                </a:solidFill>
                <a:latin typeface="Times New Roman" panose="02020603050405020304" pitchFamily="18" charset="0"/>
                <a:ea typeface="Times New Roman" panose="02020603050405020304" pitchFamily="18" charset="0"/>
              </a:rPr>
              <a:t>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Dịch </a:t>
            </a:r>
            <a:r>
              <a:rPr lang="vi-VN" sz="2400" b="1">
                <a:solidFill>
                  <a:srgbClr val="002060"/>
                </a:solidFill>
                <a:latin typeface="Times New Roman" panose="02020603050405020304" pitchFamily="18" charset="0"/>
                <a:ea typeface="Times New Roman" panose="02020603050405020304" pitchFamily="18" charset="0"/>
              </a:rPr>
              <a:t>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smtClean="0">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9"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đôi</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vở Bài tập</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1. </a:t>
            </a:r>
            <a:r>
              <a:rPr lang="pt-BR" sz="3200" b="1" smtClean="0">
                <a:solidFill>
                  <a:srgbClr val="002060"/>
                </a:solidFill>
                <a:latin typeface="Times New Roman" panose="02020603050405020304" pitchFamily="18" charset="0"/>
                <a:ea typeface="Calibri" panose="020F0502020204030204" pitchFamily="34" charset="0"/>
              </a:rPr>
              <a:t>Dịch </a:t>
            </a:r>
            <a:r>
              <a:rPr lang="pt-BR" sz="3200" b="1">
                <a:solidFill>
                  <a:srgbClr val="002060"/>
                </a:solidFill>
                <a:latin typeface="Times New Roman" panose="02020603050405020304" pitchFamily="18" charset="0"/>
                <a:ea typeface="Calibri" panose="020F0502020204030204" pitchFamily="34" charset="0"/>
              </a:rPr>
              <a:t>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a:t>
            </a:r>
            <a:r>
              <a:rPr lang="pt-BR" sz="3200" smtClean="0">
                <a:solidFill>
                  <a:srgbClr val="000000"/>
                </a:solidFill>
                <a:latin typeface="Times New Roman" panose="02020603050405020304" pitchFamily="18" charset="0"/>
                <a:ea typeface="Calibri" panose="020F0502020204030204" pitchFamily="34" charset="0"/>
              </a:rPr>
              <a:t>dụng.</a:t>
            </a:r>
            <a:endParaRPr lang="en-US" sz="3200" smtClean="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2</a:t>
            </a:r>
            <a:r>
              <a:rPr lang="pt-BR" sz="3200" b="1">
                <a:latin typeface="Times New Roman" panose="02020603050405020304" pitchFamily="18" charset="0"/>
                <a:ea typeface="Calibri" panose="020F0502020204030204" pitchFamily="34" charset="0"/>
              </a:rPr>
              <a:t>.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smtClean="0">
                <a:solidFill>
                  <a:srgbClr val="002060"/>
                </a:solidFill>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bảng</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nhóm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trình</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bày</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a:t>
            </a:r>
            <a:r>
              <a:rPr lang="en-US" altLang="en-US" sz="2800" b="1" smtClean="0">
                <a:solidFill>
                  <a:srgbClr val="C00000"/>
                </a:solidFill>
                <a:latin typeface="Time New Roman"/>
                <a:cs typeface="Times New Roman" panose="02020603050405020304" pitchFamily="18" charset="0"/>
              </a:rPr>
              <a:t>./ Ưu điểm, nhược điểm dịch vụ thư điện tử</a:t>
            </a:r>
            <a:endParaRPr lang="en-US" altLang="en-US" sz="2800" b="1">
              <a:solidFill>
                <a:srgbClr val="C00000"/>
              </a:solidFill>
              <a:latin typeface="Time New Roman"/>
              <a:cs typeface="Times New Roman" panose="02020603050405020304" pitchFamily="18" charset="0"/>
            </a:endParaRP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31"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8"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mediacall" presetSubtype="0" fill="hold" nodeType="withEffect">
                                  <p:stCondLst>
                                    <p:cond delay="0"/>
                                  </p:stCondLst>
                                  <p:childTnLst>
                                    <p:cmd type="call" cmd="playFrom(0.0)">
                                      <p:cBhvr>
                                        <p:cTn id="13" dur="17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a:t>
            </a:r>
            <a:r>
              <a:rPr lang="vi-VN" altLang="en-US" sz="3200" b="1" smtClean="0">
                <a:solidFill>
                  <a:srgbClr val="C00000"/>
                </a:solidFill>
                <a:latin typeface="Time New Roman"/>
                <a:cs typeface="Times New Roman" panose="02020603050405020304" pitchFamily="18" charset="0"/>
              </a:rPr>
              <a:t>và </a:t>
            </a:r>
            <a:r>
              <a:rPr lang="vi-VN" altLang="en-US" sz="3200" b="1">
                <a:solidFill>
                  <a:srgbClr val="C00000"/>
                </a:solidFill>
                <a:latin typeface="Time New Roman"/>
                <a:cs typeface="Times New Roman" panose="02020603050405020304" pitchFamily="18" charset="0"/>
              </a:rPr>
              <a:t>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1: </a:t>
            </a:r>
            <a:r>
              <a:rPr lang="vi-VN" sz="2800" b="1" smtClean="0">
                <a:latin typeface="Times New Roman" panose="02020603050405020304" pitchFamily="18" charset="0"/>
                <a:ea typeface="VNI-Times"/>
                <a:cs typeface="Times New Roman" panose="02020603050405020304" pitchFamily="18" charset="0"/>
              </a:rPr>
              <a:t>Để </a:t>
            </a:r>
            <a:r>
              <a:rPr lang="vi-VN" sz="2800" b="1">
                <a:latin typeface="Times New Roman" panose="02020603050405020304" pitchFamily="18" charset="0"/>
                <a:ea typeface="VNI-Times"/>
                <a:cs typeface="Times New Roman" panose="02020603050405020304" pitchFamily="18" charset="0"/>
              </a:rPr>
              <a:t>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8" name="Rectangle 7"/>
          <p:cNvSpPr/>
          <p:nvPr/>
        </p:nvSpPr>
        <p:spPr>
          <a:xfrm>
            <a:off x="5756515" y="685823"/>
            <a:ext cx="2260555" cy="584775"/>
          </a:xfrm>
          <a:prstGeom prst="rect">
            <a:avLst/>
          </a:prstGeom>
        </p:spPr>
        <p:txBody>
          <a:bodyPr wrap="none">
            <a:spAutoFit/>
          </a:bodyPr>
          <a:lstStyle/>
          <a:p>
            <a:r>
              <a:rPr lang="en-US" sz="3200" b="1" smtClean="0">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a:t>
            </a:r>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a:t>
            </a:r>
            <a:r>
              <a:rPr lang="pt-BR" sz="2800" b="1" i="1" smtClean="0">
                <a:solidFill>
                  <a:srgbClr val="C00000"/>
                </a:solidFill>
                <a:latin typeface="Times New Roman" panose="02020603050405020304" pitchFamily="18" charset="0"/>
                <a:ea typeface="Times New Roman" panose="02020603050405020304" pitchFamily="18" charset="0"/>
              </a:rPr>
              <a:t>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a:t>
            </a:r>
            <a:r>
              <a:rPr lang="pt-BR" sz="2400" b="1" smtClean="0">
                <a:latin typeface="Times New Roman" panose="02020603050405020304" pitchFamily="18" charset="0"/>
                <a:ea typeface="Calibri" panose="020F0502020204030204" pitchFamily="34" charset="0"/>
              </a:rPr>
              <a:t>dẫn</a:t>
            </a:r>
          </a:p>
          <a:p>
            <a:pPr>
              <a:spcBef>
                <a:spcPts val="600"/>
              </a:spcBef>
              <a:spcAft>
                <a:spcPts val="600"/>
              </a:spcAft>
              <a:tabLst>
                <a:tab pos="180340" algn="l"/>
                <a:tab pos="1710690" algn="l"/>
                <a:tab pos="3330575" algn="l"/>
                <a:tab pos="4951095" algn="l"/>
              </a:tabLst>
            </a:pPr>
            <a:r>
              <a:rPr lang="en-US" sz="2400" b="1" smtClean="0">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a:t>
            </a:r>
            <a:r>
              <a:rPr lang="en-US" sz="2400" b="1" smtClean="0">
                <a:latin typeface="Times New Roman" panose="02020603050405020304" pitchFamily="18" charset="0"/>
                <a:ea typeface="Calibri" panose="020F0502020204030204" pitchFamily="34" charset="0"/>
              </a:rPr>
              <a:t>báo</a:t>
            </a:r>
          </a:p>
          <a:p>
            <a:r>
              <a:rPr lang="en-US"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91"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2: </a:t>
            </a:r>
            <a:r>
              <a:rPr lang="vi-VN" sz="2800" b="1" smtClean="0">
                <a:latin typeface="Times New Roman" panose="02020603050405020304" pitchFamily="18" charset="0"/>
                <a:ea typeface="VNI-Times"/>
                <a:cs typeface="Times New Roman" panose="02020603050405020304" pitchFamily="18" charset="0"/>
              </a:rPr>
              <a:t>Các </a:t>
            </a:r>
            <a:r>
              <a:rPr lang="vi-VN" sz="2800" b="1">
                <a:latin typeface="Times New Roman" panose="02020603050405020304" pitchFamily="18" charset="0"/>
                <a:ea typeface="VNI-Times"/>
                <a:cs typeface="Times New Roman" panose="02020603050405020304" pitchFamily="18" charset="0"/>
              </a:rPr>
              <a:t>bước đăng nhập hộp thư điện tử, xem nội dung thư, đăng </a:t>
            </a:r>
            <a:r>
              <a:rPr lang="vi-VN" sz="2800" b="1" smtClean="0">
                <a:latin typeface="Times New Roman" panose="02020603050405020304" pitchFamily="18" charset="0"/>
                <a:ea typeface="VNI-Times"/>
                <a:cs typeface="Times New Roman" panose="02020603050405020304" pitchFamily="18" charset="0"/>
              </a:rPr>
              <a:t>xuất</a:t>
            </a:r>
            <a:r>
              <a:rPr lang="en-US"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1: Truy cập vào trang </a:t>
            </a:r>
            <a:r>
              <a:rPr lang="pt-BR" sz="2400" b="1" smtClean="0">
                <a:latin typeface="Times New Roman" panose="02020603050405020304" pitchFamily="18" charset="0"/>
                <a:ea typeface="Calibri" panose="020F0502020204030204" pitchFamily="34" charset="0"/>
                <a:hlinkClick r:id="rId2"/>
              </a:rPr>
              <a:t>mail.google.com</a:t>
            </a:r>
            <a:r>
              <a:rPr lang="pt-BR" sz="2400" b="1" smtClean="0">
                <a:latin typeface="Times New Roman" panose="02020603050405020304" pitchFamily="18" charset="0"/>
                <a:ea typeface="Calibri" panose="020F0502020204030204" pitchFamily="34" charset="0"/>
              </a:rPr>
              <a:t> </a:t>
            </a:r>
            <a:r>
              <a:rPr lang="pt-BR" sz="2400" b="1">
                <a:latin typeface="Times New Roman" panose="02020603050405020304" pitchFamily="18" charset="0"/>
                <a:ea typeface="Calibri" panose="020F0502020204030204" pitchFamily="34" charset="0"/>
              </a:rPr>
              <a:t>đ</a:t>
            </a:r>
            <a:r>
              <a:rPr lang="vi-VN" sz="2400" b="1">
                <a:latin typeface="Times New Roman" panose="02020603050405020304" pitchFamily="18" charset="0"/>
                <a:ea typeface="Calibri" panose="020F0502020204030204" pitchFamily="34" charset="0"/>
              </a:rPr>
              <a:t>ăng nhập vào hộp </a:t>
            </a:r>
            <a:r>
              <a:rPr lang="vi-VN" sz="2400" b="1" smtClean="0">
                <a:latin typeface="Times New Roman" panose="02020603050405020304" pitchFamily="18" charset="0"/>
                <a:ea typeface="Calibri" panose="020F0502020204030204" pitchFamily="34" charset="0"/>
              </a:rPr>
              <a:t>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2: </a:t>
            </a:r>
            <a:r>
              <a:rPr lang="en-US" smtClean="0"/>
              <a:t> </a:t>
            </a:r>
            <a:r>
              <a:rPr lang="en-US" sz="2400" b="1">
                <a:latin typeface="Times New Roman" panose="02020603050405020304" pitchFamily="18" charset="0"/>
                <a:ea typeface="Calibri" panose="020F0502020204030204" pitchFamily="34" charset="0"/>
              </a:rPr>
              <a:t>Gõ tên đăng nhập vào ô Email or phone rồi </a:t>
            </a:r>
            <a:r>
              <a:rPr lang="en-US" sz="2400" b="1" smtClean="0">
                <a:latin typeface="Times New Roman" panose="02020603050405020304" pitchFamily="18" charset="0"/>
                <a:ea typeface="Calibri" panose="020F0502020204030204" pitchFamily="34" charset="0"/>
              </a:rPr>
              <a:t>nhấn Next hoặc </a:t>
            </a:r>
            <a:r>
              <a:rPr lang="en-US" sz="2400" b="1">
                <a:latin typeface="Times New Roman" panose="02020603050405020304" pitchFamily="18" charset="0"/>
                <a:ea typeface="Calibri" panose="020F0502020204030204" pitchFamily="34" charset="0"/>
              </a:rPr>
              <a:t>Enter.</a:t>
            </a:r>
          </a:p>
          <a:p>
            <a:r>
              <a:rPr lang="en-US" sz="2400" b="1">
                <a:latin typeface="Times New Roman" panose="02020603050405020304" pitchFamily="18" charset="0"/>
                <a:ea typeface="Calibri" panose="020F0502020204030204" pitchFamily="34" charset="0"/>
              </a:rPr>
              <a:t>Bước 3: Gõ mật khẩu vào ô Enter Your Password</a:t>
            </a:r>
            <a:r>
              <a:rPr lang="en-US" sz="2400" b="1" smtClean="0">
                <a:latin typeface="Times New Roman" panose="02020603050405020304" pitchFamily="18" charset="0"/>
                <a:ea typeface="Calibri" panose="020F0502020204030204" pitchFamily="34" charset="0"/>
              </a:rPr>
              <a:t>.</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1000"/>
                                        <p:tgtEl>
                                          <p:spTgt spid="6">
                                            <p:txEl>
                                              <p:pRg st="2" end="2"/>
                                            </p:txEl>
                                          </p:spTgt>
                                        </p:tgtEl>
                                      </p:cBhvr>
                                    </p:animEffect>
                                    <p:anim calcmode="lin" valueType="num">
                                      <p:cBhvr>
                                        <p:cTn id="3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1" presetID="23" presetClass="exit" presetSubtype="32" fill="hold"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set>
                                      <p:cBhvr>
                                        <p:cTn id="44" dur="1" fill="hold">
                                          <p:stCondLst>
                                            <p:cond delay="499"/>
                                          </p:stCondLst>
                                        </p:cTn>
                                        <p:tgtEl>
                                          <p:spTgt spid="8"/>
                                        </p:tgtEl>
                                        <p:attrNameLst>
                                          <p:attrName>style.visibility</p:attrName>
                                        </p:attrNameLst>
                                      </p:cBhvr>
                                      <p:to>
                                        <p:strVal val="hidden"/>
                                      </p:to>
                                    </p:se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5" presetID="23" presetClass="exit" presetSubtype="32" fill="hold" nodeType="with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set>
                                      <p:cBhvr>
                                        <p:cTn id="58" dur="1" fill="hold">
                                          <p:stCondLst>
                                            <p:cond delay="499"/>
                                          </p:stCondLst>
                                        </p:cTn>
                                        <p:tgtEl>
                                          <p:spTgt spid="9"/>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in)">
                                      <p:cBhvr>
                                        <p:cTn id="61" dur="2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anim calcmode="lin" valueType="num">
                                      <p:cBhvr>
                                        <p:cTn id="6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P spid="6"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smtClean="0">
                <a:latin typeface="Times New Roman" panose="02020603050405020304" pitchFamily="18" charset="0"/>
                <a:ea typeface="Calibri" panose="020F0502020204030204" pitchFamily="34" charset="0"/>
              </a:rPr>
              <a:t>nút lệnh</a:t>
            </a:r>
            <a:r>
              <a:rPr lang="vi-VN" sz="2400" b="1" smtClean="0">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soạn thư </a:t>
            </a:r>
            <a:r>
              <a:rPr lang="en-US" sz="2400" b="1" smtClean="0">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vi-VN" sz="2400" b="1" smtClean="0">
                <a:latin typeface="Times New Roman" panose="02020603050405020304" pitchFamily="18" charset="0"/>
                <a:ea typeface="Calibri" panose="020F0502020204030204" pitchFamily="34" charset="0"/>
              </a:rPr>
              <a:t>2:</a:t>
            </a:r>
            <a:r>
              <a:rPr lang="en-US" sz="2400" b="1">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địa chỉ gmail, yahoo, … trong ô người nhận</a:t>
            </a:r>
            <a:r>
              <a:rPr lang="en-US" sz="2400" b="1" smtClean="0">
                <a:latin typeface="Times New Roman" panose="02020603050405020304" pitchFamily="18" charset="0"/>
                <a:ea typeface="Calibri" panose="020F0502020204030204" pitchFamily="34" charset="0"/>
              </a:rPr>
              <a:t> </a:t>
            </a: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3</a:t>
            </a:r>
            <a:r>
              <a:rPr lang="vi-VN" sz="2400" b="1" smtClean="0">
                <a:latin typeface="Times New Roman" panose="02020603050405020304" pitchFamily="18" charset="0"/>
                <a:ea typeface="Calibri" panose="020F0502020204030204" pitchFamily="34" charset="0"/>
              </a:rPr>
              <a:t>:</a:t>
            </a:r>
            <a:r>
              <a:rPr lang="en-US" sz="2400" b="1" smtClean="0">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a:t>
            </a:r>
            <a:r>
              <a:rPr lang="vi-VN" sz="2400" b="1">
                <a:latin typeface="Times New Roman" panose="02020603050405020304" pitchFamily="18" charset="0"/>
                <a:ea typeface="Calibri" panose="020F0502020204030204" pitchFamily="34" charset="0"/>
              </a:rPr>
              <a:t>tiêu đề thư trong ô Chủ </a:t>
            </a:r>
            <a:r>
              <a:rPr lang="vi-VN" sz="2400" b="1" smtClean="0">
                <a:latin typeface="Times New Roman" panose="02020603050405020304" pitchFamily="18" charset="0"/>
                <a:ea typeface="Calibri" panose="020F0502020204030204" pitchFamily="34" charset="0"/>
              </a:rPr>
              <a:t>đề</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Gửi </a:t>
            </a:r>
            <a:r>
              <a:rPr lang="en-US" sz="2400" b="1">
                <a:latin typeface="Times New Roman" panose="02020603050405020304" pitchFamily="18" charset="0"/>
                <a:ea typeface="Calibri" panose="020F0502020204030204" pitchFamily="34" charset="0"/>
              </a:rPr>
              <a:t>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smtClean="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Thực hành</a:t>
            </a:r>
            <a:endParaRPr lang="en-US">
              <a:solidFill>
                <a:schemeClr val="accent6">
                  <a:lumMod val="20000"/>
                  <a:lumOff val="80000"/>
                </a:schemeClr>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 calcmode="lin" valueType="num">
                                      <p:cBhvr additive="base">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 calcmode="lin" valueType="num">
                                      <p:cBhvr additive="base">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 calcmode="lin" valueType="num">
                                      <p:cBhvr additive="base">
                                        <p:cTn id="5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 calcmode="lin" valueType="num">
                                      <p:cBhvr additive="base">
                                        <p:cTn id="5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44"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45"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46"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smtClean="0">
                <a:solidFill>
                  <a:srgbClr val="FF0000"/>
                </a:solidFill>
              </a:rPr>
              <a:t>1</a:t>
            </a:r>
            <a:endParaRPr lang="en-US" sz="4000" b="1">
              <a:solidFill>
                <a:srgbClr val="FF0000"/>
              </a:solidFill>
            </a:endParaRP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000"/>
                                        <p:tgtEl>
                                          <p:spTgt spid="22"/>
                                        </p:tgtEl>
                                      </p:cBhvr>
                                    </p:animEffect>
                                  </p:childTnLst>
                                </p:cTn>
                              </p:par>
                              <p:par>
                                <p:cTn id="11" presetID="45" presetClass="entr" presetSubtype="0" repeatCount="2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par>
                                <p:cTn id="16" presetID="45" presetClass="entr" presetSubtype="0" repeatCount="2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par>
                                <p:cTn id="21" presetID="45" presetClass="entr" presetSubtype="0" repeatCount="2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ppt_w</p:attrName>
                                        </p:attrNameLst>
                                      </p:cBhvr>
                                      <p:tavLst>
                                        <p:tav tm="0" fmla="#ppt_w*sin(2.5*pi*$)">
                                          <p:val>
                                            <p:fltVal val="0"/>
                                          </p:val>
                                        </p:tav>
                                        <p:tav tm="100000">
                                          <p:val>
                                            <p:fltVal val="1"/>
                                          </p:val>
                                        </p:tav>
                                      </p:tavLst>
                                    </p:anim>
                                    <p:anim calcmode="lin" valueType="num">
                                      <p:cBhvr>
                                        <p:cTn id="25" dur="200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repeatCount="2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repeatCount="2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par>
                                <p:cTn id="36" presetID="45" presetClass="entr" presetSubtype="0"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anim calcmode="lin" valueType="num">
                                      <p:cBhvr>
                                        <p:cTn id="39" dur="2000" fill="hold"/>
                                        <p:tgtEl>
                                          <p:spTgt spid="17"/>
                                        </p:tgtEl>
                                        <p:attrNameLst>
                                          <p:attrName>ppt_w</p:attrName>
                                        </p:attrNameLst>
                                      </p:cBhvr>
                                      <p:tavLst>
                                        <p:tav tm="0" fmla="#ppt_w*sin(2.5*pi*$)">
                                          <p:val>
                                            <p:fltVal val="0"/>
                                          </p:val>
                                        </p:tav>
                                        <p:tav tm="100000">
                                          <p:val>
                                            <p:fltVal val="1"/>
                                          </p:val>
                                        </p:tav>
                                      </p:tavLst>
                                    </p:anim>
                                    <p:anim calcmode="lin" valueType="num">
                                      <p:cBhvr>
                                        <p:cTn id="4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a:t>
            </a:r>
            <a:r>
              <a:rPr lang="vi-VN" sz="3200" b="1" smtClean="0">
                <a:solidFill>
                  <a:srgbClr val="0070C0"/>
                </a:solidFill>
                <a:latin typeface="Times New Roman" panose="02020603050405020304" pitchFamily="18" charset="0"/>
                <a:cs typeface="Times New Roman" panose="02020603050405020304" pitchFamily="18" charset="0"/>
              </a:rPr>
              <a:t>gian</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smtClean="0">
                <a:solidFill>
                  <a:srgbClr val="0070C0"/>
                </a:solidFill>
                <a:latin typeface="Times New Roman" panose="02020603050405020304" pitchFamily="18" charset="0"/>
                <a:cs typeface="Times New Roman" panose="02020603050405020304" pitchFamily="18" charset="0"/>
              </a:rPr>
              <a:t>gửi </a:t>
            </a:r>
            <a:r>
              <a:rPr lang="vi-VN" sz="3200" b="1">
                <a:solidFill>
                  <a:srgbClr val="0070C0"/>
                </a:solidFill>
                <a:latin typeface="Times New Roman" panose="02020603050405020304" pitchFamily="18" charset="0"/>
                <a:cs typeface="Times New Roman" panose="02020603050405020304" pitchFamily="18" charset="0"/>
              </a:rPr>
              <a:t>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a:t>
            </a:r>
            <a:r>
              <a:rPr lang="en-US" sz="3200" b="1" smtClean="0">
                <a:solidFill>
                  <a:srgbClr val="0070C0"/>
                </a:solidFill>
                <a:latin typeface="Times New Roman" panose="02020603050405020304" pitchFamily="18" charset="0"/>
                <a:cs typeface="Times New Roman" panose="02020603050405020304" pitchFamily="18" charset="0"/>
              </a:rPr>
              <a:t>thấp</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smtClean="0">
                <a:latin typeface="Times New Roman" panose="02020603050405020304" pitchFamily="18" charset="0"/>
                <a:cs typeface="Times New Roman" panose="02020603050405020304" pitchFamily="18" charset="0"/>
              </a:rPr>
              <a:t>Câu 1: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Thư </a:t>
            </a:r>
            <a:r>
              <a:rPr lang="vi-VN" sz="3600" b="1">
                <a:solidFill>
                  <a:schemeClr val="accent1">
                    <a:lumMod val="50000"/>
                  </a:schemeClr>
                </a:solidFill>
                <a:latin typeface="Times New Roman" panose="02020603050405020304" pitchFamily="18" charset="0"/>
                <a:cs typeface="Times New Roman" panose="02020603050405020304" pitchFamily="18" charset="0"/>
              </a:rPr>
              <a:t>điện tử có hạn chế nào dưới đây so với các phương thức gửi thư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r>
              <a:rPr lang="vi-VN" sz="3200" b="1" smtClean="0">
                <a:solidFill>
                  <a:srgbClr val="0070C0"/>
                </a:solidFill>
                <a:latin typeface="Times New Roman" panose="02020603050405020304" pitchFamily="18" charset="0"/>
                <a:cs typeface="Times New Roman" panose="02020603050405020304" pitchFamily="18" charset="0"/>
              </a:rPr>
              <a:t>.</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Không </a:t>
            </a:r>
            <a:r>
              <a:rPr lang="en-US" sz="3200" b="1" smtClean="0">
                <a:solidFill>
                  <a:srgbClr val="0070C0"/>
                </a:solidFill>
                <a:latin typeface="Times New Roman" panose="02020603050405020304" pitchFamily="18" charset="0"/>
                <a:cs typeface="Times New Roman" panose="02020603050405020304" pitchFamily="18" charset="0"/>
              </a:rPr>
              <a:t>thể mở được. Một người chỉ được mở duy nhất một thư điện tử.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a:t>
            </a:r>
            <a:r>
              <a:rPr lang="en-US" smtClean="0"/>
              <a:t>: </a:t>
            </a:r>
            <a:r>
              <a:rPr lang="vi-VN" smtClean="0"/>
              <a:t>Một </a:t>
            </a:r>
            <a:r>
              <a:rPr lang="vi-VN"/>
              <a:t>người có thể mở được nhiều tài khoản thư điện tử không?</a:t>
            </a: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Ưu, nhược điểm dịch vụ Thư </a:t>
              </a:r>
              <a:r>
                <a:rPr lang="en-US" altLang="en-US" sz="2800" b="1">
                  <a:solidFill>
                    <a:srgbClr val="C00000"/>
                  </a:solidFill>
                </a:rPr>
                <a:t>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Thư điện tử</a:t>
              </a:r>
              <a:endParaRPr lang="en-US" altLang="en-US" sz="2800" b="1">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smtClean="0">
                  <a:solidFill>
                    <a:srgbClr val="C00000"/>
                  </a:solidFill>
                </a:rPr>
                <a:t>T</a:t>
              </a:r>
              <a:r>
                <a:rPr lang="vi-VN" altLang="en-US" sz="2800" b="1" smtClean="0">
                  <a:solidFill>
                    <a:srgbClr val="C00000"/>
                  </a:solidFill>
                </a:rPr>
                <a:t>hư </a:t>
              </a:r>
              <a:r>
                <a:rPr lang="vi-VN" altLang="en-US" sz="2800" b="1">
                  <a:solidFill>
                    <a:srgbClr val="C00000"/>
                  </a:solidFill>
                </a:rPr>
                <a:t>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A. </a:t>
            </a:r>
            <a:r>
              <a:rPr lang="en-US" sz="3200" b="1">
                <a:solidFill>
                  <a:srgbClr val="0070C0"/>
                </a:solidFill>
                <a:latin typeface="Times New Roman" panose="02020603050405020304" pitchFamily="18" charset="0"/>
                <a:cs typeface="Times New Roman" panose="02020603050405020304" pitchFamily="18" charset="0"/>
              </a:rPr>
              <a:t>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Địa chỉ </a:t>
            </a:r>
            <a:r>
              <a:rPr lang="en-US" sz="3200" b="1" smtClean="0">
                <a:solidFill>
                  <a:srgbClr val="0070C0"/>
                </a:solidFill>
                <a:latin typeface="Times New Roman" panose="02020603050405020304" pitchFamily="18" charset="0"/>
                <a:cs typeface="Times New Roman" panose="02020603050405020304" pitchFamily="18" charset="0"/>
              </a:rPr>
              <a:t>nhà</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 </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Ngày </a:t>
            </a:r>
            <a:r>
              <a:rPr lang="en-US" sz="3200" b="1" smtClean="0">
                <a:solidFill>
                  <a:srgbClr val="0070C0"/>
                </a:solidFill>
                <a:latin typeface="Times New Roman" panose="02020603050405020304" pitchFamily="18" charset="0"/>
                <a:cs typeface="Times New Roman" panose="02020603050405020304" pitchFamily="18" charset="0"/>
              </a:rPr>
              <a:t>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a:t>
            </a:r>
            <a:r>
              <a:rPr lang="en-US" sz="3600" b="1" smtClean="0">
                <a:latin typeface="Times New Roman" panose="02020603050405020304" pitchFamily="18" charset="0"/>
                <a:cs typeface="Times New Roman" panose="02020603050405020304" pitchFamily="18" charset="0"/>
              </a:rPr>
              <a:t>3: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Khi </a:t>
            </a:r>
            <a:r>
              <a:rPr lang="vi-VN" sz="3600" b="1">
                <a:solidFill>
                  <a:schemeClr val="accent1">
                    <a:lumMod val="50000"/>
                  </a:schemeClr>
                </a:solidFill>
                <a:latin typeface="Times New Roman" panose="02020603050405020304" pitchFamily="18" charset="0"/>
                <a:cs typeface="Times New Roman" panose="02020603050405020304" pitchFamily="18" charset="0"/>
              </a:rPr>
              <a:t>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endPar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smtClean="0">
                <a:latin typeface="Time New Roman"/>
              </a:rPr>
              <a:t> Cơ </a:t>
            </a:r>
            <a:r>
              <a:rPr lang="pt-BR" sz="2400" b="1">
                <a:latin typeface="Time New Roman"/>
              </a:rPr>
              <a:t>hội đầu tư kiếm được tiền </a:t>
            </a:r>
            <a:r>
              <a:rPr lang="pt-BR" sz="2400" b="1" smtClean="0">
                <a:latin typeface="Time New Roman"/>
              </a:rPr>
              <a:t>hơn</a:t>
            </a:r>
            <a:endParaRPr lang="en-US" sz="2400" b="1">
              <a:latin typeface="Time New Roman"/>
            </a:endParaRPr>
          </a:p>
          <a:p>
            <a:pPr marL="457200" indent="-457200">
              <a:buFont typeface="+mj-lt"/>
              <a:buAutoNum type="alphaUcPeriod"/>
            </a:pPr>
            <a:r>
              <a:rPr lang="pt-BR" sz="2400" b="1" smtClean="0">
                <a:latin typeface="Time New Roman"/>
              </a:rPr>
              <a:t> Danh sách học sinh tham gia thi học sinh giỏi môn Tin học</a:t>
            </a:r>
            <a:endParaRPr lang="en-US" sz="2400" b="1" smtClean="0">
              <a:latin typeface="Time New Roman"/>
            </a:endParaRPr>
          </a:p>
          <a:p>
            <a:pPr marL="457200" indent="-457200">
              <a:buFont typeface="+mj-lt"/>
              <a:buAutoNum type="alphaUcPeriod"/>
            </a:pPr>
            <a:r>
              <a:rPr lang="pt-BR" sz="2400" b="1" smtClean="0">
                <a:latin typeface="Time New Roman"/>
              </a:rPr>
              <a:t> Quà tặng miễn phí, hãy nháy chuột nhanh</a:t>
            </a:r>
            <a:endParaRPr lang="en-US" sz="2400" b="1" smtClean="0">
              <a:latin typeface="Time New Roman"/>
            </a:endParaRPr>
          </a:p>
          <a:p>
            <a:pPr marL="457200" indent="-457200">
              <a:buFont typeface="+mj-lt"/>
              <a:buAutoNum type="alphaUcPeriod"/>
            </a:pPr>
            <a:r>
              <a:rPr lang="pt-BR" sz="2400" b="1" smtClean="0">
                <a:latin typeface="Time New Roman"/>
              </a:rPr>
              <a:t> Bạn đã trúng một chuyến đi miễn phí đến Mĩ</a:t>
            </a:r>
            <a:endParaRPr lang="en-US" sz="2400" b="1" smtClean="0">
              <a:latin typeface="Time New Roman"/>
            </a:endParaRPr>
          </a:p>
          <a:p>
            <a:pPr marL="457200" indent="-457200">
              <a:buFont typeface="+mj-lt"/>
              <a:buAutoNum type="alphaUcPeriod"/>
            </a:pPr>
            <a:r>
              <a:rPr lang="pt-BR" sz="2400" b="1" smtClean="0">
                <a:latin typeface="Time New Roman"/>
              </a:rPr>
              <a:t> Ảnh </a:t>
            </a:r>
            <a:r>
              <a:rPr lang="pt-BR" sz="2400" b="1">
                <a:latin typeface="Time New Roman"/>
              </a:rPr>
              <a:t>tập thể lớp 6A ngày khai trường</a:t>
            </a:r>
            <a:endParaRPr lang="en-US" sz="2400" b="1">
              <a:latin typeface="Time New Roman"/>
            </a:endParaRPr>
          </a:p>
          <a:p>
            <a:pPr marL="457200" indent="-457200">
              <a:buFont typeface="+mj-lt"/>
              <a:buAutoNum type="alphaUcPeriod"/>
            </a:pPr>
            <a:r>
              <a:rPr lang="pt-BR" sz="2400" b="1" smtClean="0">
                <a:latin typeface="Time New Roman"/>
              </a:rPr>
              <a:t> Khuyến </a:t>
            </a:r>
            <a:r>
              <a:rPr lang="pt-BR" sz="2400" b="1">
                <a:latin typeface="Time New Roman"/>
              </a:rPr>
              <a:t>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r>
              <a:rPr lang="pt-BR" sz="2800" b="1" smtClean="0">
                <a:solidFill>
                  <a:srgbClr val="0070C0"/>
                </a:solidFill>
                <a:latin typeface="Times New Roman" panose="02020603050405020304" pitchFamily="18" charset="0"/>
                <a:ea typeface="Calibri" panose="020F0502020204030204" pitchFamily="34" charset="0"/>
              </a:rPr>
              <a:t>:</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a:t>
            </a:r>
            <a:r>
              <a:rPr lang="en-US" sz="3600" b="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000"/>
                                        <p:tgtEl>
                                          <p:spTgt spid="4">
                                            <p:txEl>
                                              <p:pRg st="5" end="5"/>
                                            </p:txEl>
                                          </p:spTgt>
                                        </p:tgtEl>
                                      </p:cBhvr>
                                    </p:animEffect>
                                    <p:anim calcmode="lin" valueType="num">
                                      <p:cBhvr>
                                        <p:cTn id="6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circle(in)">
                                      <p:cBhvr>
                                        <p:cTn id="6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thư điện tử gửi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cho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người bạn của mình. </a:t>
            </a:r>
            <a:endPar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dung về chủ đề học tập và đính kèm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rgbClr val="0070C0"/>
                </a:solidFill>
                <a:latin typeface="Time New Roman"/>
              </a:rPr>
              <a:t>TRÒ CHƠI Ô CHỮ</a:t>
            </a:r>
            <a:endParaRPr lang="en-US">
              <a:solidFill>
                <a:srgbClr val="0070C0"/>
              </a:solidFill>
              <a:latin typeface="Time New Roman"/>
            </a:endParaRP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smtClean="0">
                <a:solidFill>
                  <a:srgbClr val="C00000"/>
                </a:solidFill>
              </a:rPr>
              <a:t>  A   T   K   H    A   U</a:t>
            </a:r>
            <a:endParaRPr lang="en-US" sz="2400" b="1">
              <a:solidFill>
                <a:srgbClr val="C00000"/>
              </a:solidFill>
            </a:endParaRP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smtClean="0">
                <a:solidFill>
                  <a:srgbClr val="C00000"/>
                </a:solidFill>
              </a:rPr>
              <a:t>T   A    I          H   O    A   N</a:t>
            </a:r>
            <a:endParaRPr lang="en-US" sz="2400" b="1">
              <a:solidFill>
                <a:srgbClr val="C00000"/>
              </a:solidFill>
            </a:endParaRP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smtClean="0">
                <a:solidFill>
                  <a:srgbClr val="C00000"/>
                </a:solidFill>
              </a:rPr>
              <a:t>N   G         O    I    N   H    A   N             </a:t>
            </a:r>
            <a:endParaRPr lang="en-US" sz="2400" b="1">
              <a:solidFill>
                <a:srgbClr val="C00000"/>
              </a:solidFill>
            </a:endParaRP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smtClean="0">
                <a:solidFill>
                  <a:srgbClr val="C00000"/>
                </a:solidFill>
              </a:rPr>
              <a:t> I   A     C   H    I</a:t>
            </a:r>
            <a:endParaRPr lang="en-US" sz="2400" b="1">
              <a:solidFill>
                <a:srgbClr val="C00000"/>
              </a:solidFill>
            </a:endParaRP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a:t>
            </a:r>
            <a:r>
              <a:rPr lang="en-US" sz="2400" b="1" smtClean="0">
                <a:solidFill>
                  <a:srgbClr val="C00000"/>
                </a:solidFill>
              </a:rPr>
              <a:t>         N   G    N   H   A   P  </a:t>
            </a:r>
            <a:endParaRPr lang="en-US" sz="2400" b="1">
              <a:solidFill>
                <a:srgbClr val="C00000"/>
              </a:solidFill>
            </a:endParaRP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smtClean="0">
                <a:solidFill>
                  <a:srgbClr val="C00000"/>
                </a:solidFill>
              </a:rPr>
              <a:t>T   E </a:t>
            </a:r>
            <a:endParaRPr lang="en-US" sz="2400" b="1">
              <a:solidFill>
                <a:srgbClr val="C00000"/>
              </a:solidFill>
            </a:endParaRP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smtClean="0">
                <a:solidFill>
                  <a:srgbClr val="C00000"/>
                </a:solidFill>
              </a:rPr>
              <a:t> D    A  N   G    X   U   A </a:t>
            </a:r>
            <a:endParaRPr lang="en-US" sz="2400" b="1">
              <a:solidFill>
                <a:srgbClr val="C00000"/>
              </a:solidFill>
            </a:endParaRP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smtClean="0">
                <a:solidFill>
                  <a:srgbClr val="C00000"/>
                </a:solidFill>
              </a:rPr>
              <a:t> O   P   T    H    U   </a:t>
            </a:r>
            <a:endParaRPr lang="en-US" sz="2400" b="1">
              <a:solidFill>
                <a:srgbClr val="C00000"/>
              </a:solidFill>
            </a:endParaRP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smtClean="0">
                <a:solidFill>
                  <a:srgbClr val="C00000"/>
                </a:solidFill>
              </a:rPr>
              <a:t>  U   I </a:t>
            </a:r>
            <a:endParaRPr lang="en-US" sz="2400" b="1">
              <a:solidFill>
                <a:srgbClr val="C00000"/>
              </a:solidFill>
            </a:endParaRP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4">
                    <a:lumMod val="20000"/>
                    <a:lumOff val="80000"/>
                  </a:schemeClr>
                </a:solidFill>
              </a:rPr>
              <a:t>T</a:t>
            </a:r>
          </a:p>
          <a:p>
            <a:pPr algn="ctr"/>
            <a:r>
              <a:rPr lang="en-US" sz="2800" b="1" smtClean="0">
                <a:solidFill>
                  <a:schemeClr val="accent4">
                    <a:lumMod val="20000"/>
                    <a:lumOff val="80000"/>
                  </a:schemeClr>
                </a:solidFill>
              </a:rPr>
              <a:t>HUDI E N T U</a:t>
            </a:r>
            <a:endParaRPr lang="en-US" sz="2800" b="1">
              <a:solidFill>
                <a:schemeClr val="accent4">
                  <a:lumMod val="20000"/>
                  <a:lumOff val="80000"/>
                </a:schemeClr>
              </a:solidFill>
            </a:endParaRP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mtClean="0">
                <a:solidFill>
                  <a:schemeClr val="accent4">
                    <a:lumMod val="60000"/>
                    <a:lumOff val="40000"/>
                  </a:schemeClr>
                </a:solidFill>
                <a:effectLst>
                  <a:outerShdw blurRad="38100" dist="38100" dir="2700000" algn="tl">
                    <a:srgbClr val="000000">
                      <a:alpha val="43137"/>
                    </a:srgbClr>
                  </a:outerShdw>
                </a:effectLst>
              </a:rPr>
              <a:t>Từ khóa</a:t>
            </a:r>
            <a:endParaRPr lang="en-US">
              <a:solidFill>
                <a:schemeClr val="accent4">
                  <a:lumMod val="60000"/>
                  <a:lumOff val="40000"/>
                </a:schemeClr>
              </a:solidFill>
              <a:effectLst>
                <a:outerShdw blurRad="38100" dist="38100" dir="2700000" algn="tl">
                  <a:srgbClr val="000000">
                    <a:alpha val="43137"/>
                  </a:srgbClr>
                </a:outerShdw>
              </a:effectLst>
            </a:endParaRP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smtClean="0">
                <a:ln w="9525">
                  <a:solidFill>
                    <a:schemeClr val="bg1"/>
                  </a:solidFill>
                  <a:prstDash val="solid"/>
                </a:ln>
                <a:solidFill>
                  <a:schemeClr val="bg1"/>
                </a:solidFill>
                <a:effectLst>
                  <a:outerShdw blurRad="38100" dist="38100" dir="2700000" algn="tl">
                    <a:srgbClr val="000000">
                      <a:alpha val="43137"/>
                    </a:srgbClr>
                  </a:outerShdw>
                </a:effectLst>
              </a:rPr>
              <a:t>ĐA</a:t>
            </a:r>
            <a:endParaRPr lang="en-US" sz="4800" b="1">
              <a:ln w="9525">
                <a:solidFill>
                  <a:schemeClr val="bg1"/>
                </a:solidFill>
                <a:prstDash val="solid"/>
              </a:ln>
              <a:solidFill>
                <a:schemeClr val="bg1"/>
              </a:solidFill>
              <a:effectLst>
                <a:outerShdw blurRad="38100" dist="38100" dir="2700000" algn="tl">
                  <a:srgbClr val="000000">
                    <a:alpha val="43137"/>
                  </a:srgbClr>
                </a:outerShdw>
              </a:effectLst>
            </a:endParaRP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chemeClr val="bg1">
                    <a:lumMod val="95000"/>
                  </a:schemeClr>
                </a:solidFill>
              </a:rPr>
              <a:t>Thư điện tử</a:t>
            </a:r>
            <a:endParaRPr lang="en-US">
              <a:solidFill>
                <a:schemeClr val="bg1">
                  <a:lumMod val="95000"/>
                </a:schemeClr>
              </a:solidFill>
            </a:endParaRP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EM CẦN GHI NHỚ</a:t>
            </a:r>
            <a:endParaRPr lang="en-US" altLang="vi-VN" sz="2800" b="1" kern="0">
              <a:solidFill>
                <a:schemeClr val="tx1"/>
              </a:solidFill>
            </a:endParaRP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Tạo tài khoản thư điện </a:t>
            </a:r>
            <a:r>
              <a:rPr lang="en-US" sz="2800" b="1" smtClean="0">
                <a:solidFill>
                  <a:srgbClr val="0000FF"/>
                </a:solidFill>
                <a:latin typeface="Times New Roman" pitchFamily="18" charset="0"/>
              </a:rPr>
              <a:t>tử</a:t>
            </a: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Thư điện tử</a:t>
            </a:r>
            <a:endParaRPr lang="en-US"/>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fontScale="925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smtClean="0">
                <a:solidFill>
                  <a:srgbClr val="002060"/>
                </a:solidFill>
                <a:latin typeface="Times New Roman" pitchFamily="18" charset="0"/>
                <a:cs typeface="Times New Roman" pitchFamily="18" charset="0"/>
                <a:sym typeface="Wingdings"/>
              </a:rPr>
              <a:t>- </a:t>
            </a:r>
            <a:r>
              <a:rPr lang="en-US" sz="3200" i="0" smtClean="0">
                <a:solidFill>
                  <a:srgbClr val="002060"/>
                </a:solidFill>
                <a:latin typeface="Times New Roman" pitchFamily="18" charset="0"/>
                <a:cs typeface="Times New Roman" pitchFamily="18" charset="0"/>
              </a:rPr>
              <a:t>Về </a:t>
            </a:r>
            <a:r>
              <a:rPr lang="en-US" sz="3200" i="0">
                <a:solidFill>
                  <a:srgbClr val="002060"/>
                </a:solidFill>
                <a:latin typeface="Times New Roman" pitchFamily="18" charset="0"/>
                <a:cs typeface="Times New Roman" pitchFamily="18" charset="0"/>
              </a:rPr>
              <a:t>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smtClean="0">
                <a:solidFill>
                  <a:srgbClr val="002060"/>
                </a:solidFill>
                <a:latin typeface="Times New Roman" pitchFamily="18" charset="0"/>
                <a:cs typeface="Times New Roman" pitchFamily="18" charset="0"/>
              </a:rPr>
              <a:t>bài</a:t>
            </a:r>
            <a:r>
              <a:rPr lang="en-US" sz="3200" i="0" smtClean="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smtClean="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sau:</a:t>
            </a:r>
            <a:endParaRPr lang="en-US" sz="3200" i="0">
              <a:solidFill>
                <a:srgbClr val="002060"/>
              </a:solidFill>
              <a:latin typeface="Times New Roman" pitchFamily="18" charset="0"/>
              <a:cs typeface="Times New Roman" pitchFamily="18" charset="0"/>
            </a:endParaRPr>
          </a:p>
          <a:p>
            <a:pPr algn="just">
              <a:defRPr/>
            </a:pPr>
            <a:r>
              <a:rPr lang="en-US" sz="3200" i="0" smtClean="0">
                <a:solidFill>
                  <a:srgbClr val="002060"/>
                </a:solidFill>
                <a:latin typeface="Times New Roman" pitchFamily="18" charset="0"/>
                <a:cs typeface="Times New Roman" pitchFamily="18" charset="0"/>
              </a:rPr>
              <a:t>- Chủ </a:t>
            </a:r>
            <a:r>
              <a:rPr lang="en-US" sz="3200" i="0">
                <a:solidFill>
                  <a:srgbClr val="002060"/>
                </a:solidFill>
                <a:latin typeface="Times New Roman" pitchFamily="18" charset="0"/>
                <a:cs typeface="Times New Roman" pitchFamily="18" charset="0"/>
              </a:rPr>
              <a:t>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DẶN DÒ</a:t>
            </a:r>
            <a:endParaRPr lang="en-US" altLang="vi-VN" sz="2800" b="1" kern="0">
              <a:solidFill>
                <a:schemeClr val="tx1"/>
              </a:solidFill>
            </a:endParaRP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a:t>
            </a: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a:t>
            </a:r>
            <a:r>
              <a:rPr lang="en-US" sz="2000" b="1" smtClean="0">
                <a:solidFill>
                  <a:srgbClr val="0070C0"/>
                </a:solidFill>
                <a:latin typeface="Time New Roman"/>
                <a:cs typeface="Tiffany" pitchFamily="18" charset="0"/>
              </a:rPr>
              <a:t>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smtClean="0">
                <a:solidFill>
                  <a:srgbClr val="0070C0"/>
                </a:solidFill>
                <a:latin typeface="Time New Roman"/>
              </a:rPr>
              <a:t>Ưu điểm, nhược điểm thư điện tử</a:t>
            </a:r>
            <a:endParaRPr lang="nl-NL" sz="2000" b="1">
              <a:solidFill>
                <a:srgbClr val="0070C0"/>
              </a:solidFill>
              <a:latin typeface="Time New Roman"/>
            </a:endParaRP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2.</a:t>
            </a:r>
            <a:endParaRPr lang="en-US" sz="2400" b="1">
              <a:solidFill>
                <a:srgbClr val="8064A2">
                  <a:lumMod val="50000"/>
                </a:srgbClr>
              </a:solidFill>
              <a:latin typeface="Times New Roman" pitchFamily="18" charset="0"/>
              <a:cs typeface="Times New Roman" pitchFamily="18" charset="0"/>
            </a:endParaRP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smtClean="0">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3.</a:t>
            </a:r>
            <a:endParaRPr lang="en-US" sz="2400" b="1">
              <a:solidFill>
                <a:srgbClr val="8064A2">
                  <a:lumMod val="50000"/>
                </a:srgbClr>
              </a:solidFill>
              <a:latin typeface="Times New Roman" pitchFamily="18" charset="0"/>
              <a:cs typeface="Times New Roman" pitchFamily="18" charset="0"/>
            </a:endParaRP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10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1000"/>
                                        <p:tgtEl>
                                          <p:spTgt spid="55"/>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10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1000"/>
                                        <p:tgtEl>
                                          <p:spTgt spid="6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10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10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1000"/>
                                        <p:tgtEl>
                                          <p:spTgt spid="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barn(inVertical)">
                                      <p:cBhvr>
                                        <p:cTn id="47" dur="1000"/>
                                        <p:tgtEl>
                                          <p:spTgt spid="63"/>
                                        </p:tgtEl>
                                      </p:cBhvr>
                                    </p:animEffect>
                                  </p:childTnLst>
                                </p:cTn>
                              </p:par>
                              <p:par>
                                <p:cTn id="48" presetID="16" presetClass="entr" presetSubtype="21"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barn(inVertical)">
                                      <p:cBhvr>
                                        <p:cTn id="50" dur="1000"/>
                                        <p:tgtEl>
                                          <p:spTgt spid="6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barn(inVertical)">
                                      <p:cBhvr>
                                        <p:cTn id="53" dur="1000"/>
                                        <p:tgtEl>
                                          <p:spTgt spid="6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barn(inVertical)">
                                      <p:cBhvr>
                                        <p:cTn id="56" dur="10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arn(inVertical)">
                                      <p:cBhvr>
                                        <p:cTn id="61" dur="500"/>
                                        <p:tgtEl>
                                          <p:spTgt spid="8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1000"/>
                                        <p:tgtEl>
                                          <p:spTgt spid="8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barn(inVertical)">
                                      <p:cBhvr>
                                        <p:cTn id="69" dur="500"/>
                                        <p:tgtEl>
                                          <p:spTgt spid="7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smtClean="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79"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80"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81"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smtClean="0">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blipFill>
            <a:blip r:embed="rId9"/>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64"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65"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66"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mtClean="0">
                <a:solidFill>
                  <a:srgbClr val="0070C0"/>
                </a:solidFill>
              </a:rPr>
              <a:t>Gửi thư bưu điện</a:t>
            </a:r>
            <a:endParaRPr lang="en-US">
              <a:solidFill>
                <a:srgbClr val="0070C0"/>
              </a:solidFill>
            </a:endParaRP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smtClean="0">
                <a:solidFill>
                  <a:srgbClr val="0070C0"/>
                </a:solidFill>
                <a:latin typeface="Time New Roman"/>
              </a:rPr>
              <a:t>3 </a:t>
            </a:r>
            <a:r>
              <a:rPr lang="pt-BR" sz="3200" b="1">
                <a:solidFill>
                  <a:srgbClr val="0070C0"/>
                </a:solidFill>
                <a:latin typeface="Time New Roman"/>
              </a:rPr>
              <a:t>phương thức liên </a:t>
            </a:r>
            <a:r>
              <a:rPr lang="pt-BR" sz="3200" b="1" smtClean="0">
                <a:solidFill>
                  <a:srgbClr val="0070C0"/>
                </a:solidFill>
                <a:latin typeface="Time New Roman"/>
              </a:rPr>
              <a:t>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8"/>
                                        </p:tgtEl>
                                        <p:attrNameLst>
                                          <p:attrName>ppt_x</p:attrName>
                                        </p:attrNameLst>
                                      </p:cBhvr>
                                      <p:tavLst>
                                        <p:tav tm="0">
                                          <p:val>
                                            <p:strVal val="ppt_x"/>
                                          </p:val>
                                        </p:tav>
                                        <p:tav tm="100000">
                                          <p:val>
                                            <p:strVal val="ppt_x"/>
                                          </p:val>
                                        </p:tav>
                                      </p:tavLst>
                                    </p:anim>
                                    <p:anim calcmode="lin" valueType="num">
                                      <p:cBhvr additive="base">
                                        <p:cTn id="68" dur="500"/>
                                        <p:tgtEl>
                                          <p:spTgt spid="8"/>
                                        </p:tgtEl>
                                        <p:attrNameLst>
                                          <p:attrName>ppt_y</p:attrName>
                                        </p:attrNameLst>
                                      </p:cBhvr>
                                      <p:tavLst>
                                        <p:tav tm="0">
                                          <p:val>
                                            <p:strVal val="ppt_y"/>
                                          </p:val>
                                        </p:tav>
                                        <p:tav tm="100000">
                                          <p:val>
                                            <p:strVal val="1+ppt_h/2"/>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FF3300"/>
                </a:solidFill>
                <a:cs typeface="Times New Roman" panose="02020603050405020304" pitchFamily="18" charset="0"/>
              </a:rPr>
              <a:t>HĐ 1. </a:t>
            </a:r>
            <a:r>
              <a:rPr lang="vi-VN" altLang="en-US" b="1" smtClean="0">
                <a:solidFill>
                  <a:srgbClr val="FF3300"/>
                </a:solidFill>
                <a:cs typeface="Times New Roman" panose="02020603050405020304" pitchFamily="18" charset="0"/>
              </a:rPr>
              <a:t>Th</a:t>
            </a:r>
            <a:r>
              <a:rPr lang="en-US" altLang="en-US" b="1" smtClean="0">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smtClean="0">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smtClean="0">
                <a:solidFill>
                  <a:srgbClr val="C00000"/>
                </a:solidFill>
                <a:latin typeface="+mn-lt"/>
                <a:ea typeface="+mn-ea"/>
                <a:cs typeface="Arial" panose="020B0604020202020204" pitchFamily="34" charset="0"/>
              </a:rPr>
              <a:t>Nội</a:t>
            </a:r>
            <a:r>
              <a:rPr lang="en-US" altLang="en-US" sz="4000" b="1" smtClean="0">
                <a:solidFill>
                  <a:srgbClr val="C00000"/>
                </a:solidFill>
                <a:latin typeface="+mn-lt"/>
                <a:ea typeface="+mn-ea"/>
                <a:cs typeface="Arial" panose="020B0604020202020204" pitchFamily="34" charset="0"/>
              </a:rPr>
              <a:t> dung </a:t>
            </a:r>
            <a:r>
              <a:rPr lang="en-US" altLang="en-US" sz="4000" b="1" err="1" smtClean="0">
                <a:solidFill>
                  <a:srgbClr val="C00000"/>
                </a:solidFill>
                <a:latin typeface="+mn-lt"/>
                <a:ea typeface="+mn-ea"/>
                <a:cs typeface="Arial" panose="020B0604020202020204" pitchFamily="34" charset="0"/>
              </a:rPr>
              <a:t>cần</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tìm</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hiểu</a:t>
            </a:r>
            <a:r>
              <a:rPr lang="en-US" altLang="en-US" sz="4000" b="1" smtClean="0">
                <a:solidFill>
                  <a:srgbClr val="C00000"/>
                </a:solidFill>
                <a:latin typeface="+mn-lt"/>
                <a:ea typeface="+mn-ea"/>
                <a:cs typeface="Arial" panose="020B0604020202020204" pitchFamily="34" charset="0"/>
              </a:rPr>
              <a:t>:</a:t>
            </a:r>
            <a:endParaRPr lang="en-US" altLang="en-US" sz="4000" b="1">
              <a:solidFill>
                <a:srgbClr val="C00000"/>
              </a:solidFill>
              <a:latin typeface="+mn-lt"/>
              <a:ea typeface="+mn-ea"/>
              <a:cs typeface="Arial" panose="020B0604020202020204" pitchFamily="34" charset="0"/>
            </a:endParaRP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smtClean="0"/>
              <a:t>HÌNH THÀNH KIẾN THỨC</a:t>
            </a:r>
            <a:endParaRPr lang="en-US" sz="2800"/>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000"/>
                                        <p:tgtEl>
                                          <p:spTgt spid="10"/>
                                        </p:tgtEl>
                                      </p:cBhvr>
                                    </p:animEffect>
                                  </p:childTnLst>
                                </p:cTn>
                              </p:par>
                              <p:par>
                                <p:cTn id="21" presetID="16" presetClass="entr" presetSubtype="21" fill="hold" grpId="0" nodeType="withEffect">
                                  <p:stCondLst>
                                    <p:cond delay="0"/>
                                  </p:stCondLst>
                                  <p:iterate type="wd">
                                    <p:tmPct val="10000"/>
                                  </p:iterate>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a:t>
            </a:r>
            <a:r>
              <a:rPr lang="en-US" altLang="en-US" sz="3200" b="1">
                <a:solidFill>
                  <a:srgbClr val="C00000"/>
                </a:solidFill>
                <a:cs typeface="Arial" panose="020B0604020202020204" pitchFamily="34" charset="0"/>
              </a:rPr>
              <a:t>tử</a:t>
            </a:r>
            <a:r>
              <a:rPr lang="en-US" altLang="en-US" sz="3200" b="1" smtClean="0">
                <a:solidFill>
                  <a:srgbClr val="C00000"/>
                </a:solidFill>
                <a:latin typeface="Time New Roman"/>
                <a:cs typeface="Times New Roman" panose="02020603050405020304" pitchFamily="18" charset="0"/>
              </a:rPr>
              <a:t>.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r>
              <a:rPr lang="vi-VN"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en-US" sz="2800" b="1" smtClean="0">
                <a:latin typeface="Times New Roman" panose="02020603050405020304" pitchFamily="18" charset="0"/>
                <a:ea typeface="VNI-Times"/>
                <a:cs typeface="Times New Roman" panose="02020603050405020304" pitchFamily="18" charset="0"/>
              </a:rPr>
              <a:t>Gửi </a:t>
            </a:r>
            <a:r>
              <a:rPr lang="en-US" sz="2800" b="1">
                <a:latin typeface="Times New Roman" panose="02020603050405020304" pitchFamily="18" charset="0"/>
                <a:ea typeface="VNI-Times"/>
                <a:cs typeface="Times New Roman" panose="02020603050405020304" pitchFamily="18" charset="0"/>
              </a:rPr>
              <a:t>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smtClean="0">
                <a:solidFill>
                  <a:srgbClr val="FF0000"/>
                </a:solidFill>
                <a:latin typeface="Times New Roman" panose="02020603050405020304" pitchFamily="18" charset="0"/>
                <a:ea typeface="Times New Roman" panose="02020603050405020304" pitchFamily="18" charset="0"/>
              </a:rPr>
              <a:t>Câu 1: </a:t>
            </a:r>
            <a:endParaRPr lang="en-US" sz="2800" b="1" smtClean="0">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C</a:t>
            </a:r>
            <a:r>
              <a:rPr lang="vi-VN" sz="2800" b="1" smtClean="0">
                <a:solidFill>
                  <a:srgbClr val="002060"/>
                </a:solidFill>
                <a:latin typeface="Times New Roman" panose="02020603050405020304" pitchFamily="18" charset="0"/>
                <a:ea typeface="Times New Roman" panose="02020603050405020304" pitchFamily="18" charset="0"/>
              </a:rPr>
              <a:t>huẩn </a:t>
            </a:r>
            <a:r>
              <a:rPr lang="vi-VN" sz="2800" b="1">
                <a:solidFill>
                  <a:srgbClr val="002060"/>
                </a:solidFill>
                <a:latin typeface="Times New Roman" panose="02020603050405020304" pitchFamily="18" charset="0"/>
                <a:ea typeface="Times New Roman" panose="02020603050405020304" pitchFamily="18" charset="0"/>
              </a:rPr>
              <a:t>bị: </a:t>
            </a:r>
            <a:r>
              <a:rPr lang="vi-VN" sz="2800" b="1" smtClean="0">
                <a:latin typeface="Times New Roman" panose="02020603050405020304" pitchFamily="18" charset="0"/>
                <a:ea typeface="Times New Roman" panose="02020603050405020304" pitchFamily="18" charset="0"/>
              </a:rPr>
              <a:t>Lá thư, bì thư, tem, phí gửi</a:t>
            </a:r>
            <a:endParaRPr lang="en-US" sz="2800" b="1"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Cách </a:t>
            </a:r>
            <a:r>
              <a:rPr lang="vi-VN" sz="2800" b="1">
                <a:solidFill>
                  <a:srgbClr val="002060"/>
                </a:solidFill>
                <a:latin typeface="Times New Roman" panose="02020603050405020304" pitchFamily="18" charset="0"/>
                <a:ea typeface="Times New Roman" panose="02020603050405020304" pitchFamily="18" charset="0"/>
              </a:rPr>
              <a:t>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a:t>
            </a:r>
            <a:r>
              <a:rPr lang="vi-VN" sz="2800" b="1" smtClean="0">
                <a:solidFill>
                  <a:srgbClr val="000000"/>
                </a:solidFill>
                <a:latin typeface="Times New Roman" panose="02020603050405020304" pitchFamily="18" charset="0"/>
                <a:ea typeface="Times New Roman" panose="02020603050405020304" pitchFamily="18" charset="0"/>
              </a:rPr>
              <a:t>đi</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smtClean="0">
                <a:solidFill>
                  <a:srgbClr val="FF0000"/>
                </a:solidFill>
                <a:latin typeface="Times New Roman" panose="02020603050405020304" pitchFamily="18" charset="0"/>
                <a:ea typeface="Times New Roman" panose="02020603050405020304" pitchFamily="18" charset="0"/>
              </a:rPr>
              <a:t>Câu </a:t>
            </a:r>
            <a:r>
              <a:rPr lang="vi-VN" sz="2800" b="1">
                <a:solidFill>
                  <a:srgbClr val="FF0000"/>
                </a:solidFill>
                <a:latin typeface="Times New Roman" panose="02020603050405020304" pitchFamily="18" charset="0"/>
                <a:ea typeface="Times New Roman" panose="02020603050405020304" pitchFamily="18" charset="0"/>
              </a:rPr>
              <a:t>2: </a:t>
            </a:r>
            <a:r>
              <a:rPr lang="vi-VN" sz="2800" b="1" smtClean="0">
                <a:solidFill>
                  <a:srgbClr val="000000"/>
                </a:solidFill>
                <a:latin typeface="Times New Roman" panose="02020603050405020304" pitchFamily="18" charset="0"/>
                <a:ea typeface="Times New Roman" panose="02020603050405020304" pitchFamily="18" charset="0"/>
              </a:rPr>
              <a:t>Thời </a:t>
            </a:r>
            <a:r>
              <a:rPr lang="vi-VN" sz="2800" b="1">
                <a:solidFill>
                  <a:srgbClr val="000000"/>
                </a:solidFill>
                <a:latin typeface="Times New Roman" panose="02020603050405020304" pitchFamily="18" charset="0"/>
                <a:ea typeface="Times New Roman" panose="02020603050405020304" pitchFamily="18" charset="0"/>
              </a:rPr>
              <a:t>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Các</a:t>
            </a:r>
            <a:r>
              <a:rPr kumimoji="0" lang="en-US" altLang="en-US" sz="2800" b="0" i="1" u="none" strike="noStrike" kern="1200" cap="none" spc="0" normalizeH="0" noProof="0" smtClean="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10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4968</TotalTime>
  <Words>2275</Words>
  <Application>Microsoft Office PowerPoint</Application>
  <PresentationFormat>Widescreen</PresentationFormat>
  <Paragraphs>232</Paragraphs>
  <Slides>37</Slides>
  <Notes>4</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8" baseType="lpstr">
      <vt:lpstr>.VnTime</vt:lpstr>
      <vt:lpstr>Arial</vt:lpstr>
      <vt:lpstr>Calibri</vt:lpstr>
      <vt:lpstr>Tiffany</vt:lpstr>
      <vt:lpstr>Time New Roman</vt:lpstr>
      <vt:lpstr>Times New Roman</vt:lpstr>
      <vt:lpstr>Trebuchet MS</vt:lpstr>
      <vt:lpstr>VNI-Times</vt:lpstr>
      <vt:lpstr>Wingdings</vt:lpstr>
      <vt:lpstr>Office Theme</vt:lpstr>
      <vt:lpstr>Bitmap Image</vt:lpstr>
      <vt:lpstr>PowerPoint Presentation</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VA</cp:lastModifiedBy>
  <cp:revision>264</cp:revision>
  <dcterms:created xsi:type="dcterms:W3CDTF">2021-07-05T09:27:14Z</dcterms:created>
  <dcterms:modified xsi:type="dcterms:W3CDTF">2024-06-28T02:46:25Z</dcterms:modified>
</cp:coreProperties>
</file>